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7" r:id="rId3"/>
    <p:sldId id="371" r:id="rId4"/>
    <p:sldId id="327" r:id="rId5"/>
    <p:sldId id="331" r:id="rId6"/>
    <p:sldId id="347" r:id="rId7"/>
    <p:sldId id="362" r:id="rId8"/>
    <p:sldId id="372" r:id="rId9"/>
    <p:sldId id="363" r:id="rId10"/>
    <p:sldId id="366" r:id="rId11"/>
    <p:sldId id="333" r:id="rId12"/>
    <p:sldId id="367" r:id="rId13"/>
    <p:sldId id="334" r:id="rId14"/>
    <p:sldId id="369" r:id="rId15"/>
    <p:sldId id="336" r:id="rId16"/>
    <p:sldId id="337" r:id="rId17"/>
    <p:sldId id="338" r:id="rId18"/>
    <p:sldId id="370" r:id="rId19"/>
    <p:sldId id="340" r:id="rId20"/>
    <p:sldId id="343" r:id="rId21"/>
    <p:sldId id="364" r:id="rId22"/>
    <p:sldId id="365" r:id="rId23"/>
    <p:sldId id="368" r:id="rId24"/>
    <p:sldId id="279" r:id="rId25"/>
  </p:sldIdLst>
  <p:sldSz cx="9144000" cy="5143500" type="screen16x9"/>
  <p:notesSz cx="7102475" cy="10233025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Dosis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244"/>
    <a:srgbClr val="F06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3B7676-A2B4-40EB-B6AB-1E1FB972FDB3}">
  <a:tblStyle styleId="{B83B7676-A2B4-40EB-B6AB-1E1FB972FDB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3979" autoAdjust="0"/>
  </p:normalViewPr>
  <p:slideViewPr>
    <p:cSldViewPr snapToGrid="0">
      <p:cViewPr varScale="1">
        <p:scale>
          <a:sx n="91" d="100"/>
          <a:sy n="91" d="100"/>
        </p:scale>
        <p:origin x="4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043DE-5B17-47D0-9954-1D01A28C700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F6AD74D-A2B8-4CFD-952A-A00B72854A4E}">
      <dgm:prSet phldrT="[Text]"/>
      <dgm:spPr/>
      <dgm:t>
        <a:bodyPr/>
        <a:lstStyle/>
        <a:p>
          <a:r>
            <a:rPr lang="en-MY" dirty="0" smtClean="0"/>
            <a:t>9</a:t>
          </a:r>
          <a:r>
            <a:rPr lang="en-MY" baseline="30000" dirty="0" smtClean="0"/>
            <a:t>th</a:t>
          </a:r>
          <a:r>
            <a:rPr lang="en-MY" dirty="0" smtClean="0"/>
            <a:t> Malaysian Plan</a:t>
          </a:r>
        </a:p>
        <a:p>
          <a:r>
            <a:rPr lang="en-MY" dirty="0" smtClean="0"/>
            <a:t>(2006-2010)</a:t>
          </a:r>
        </a:p>
      </dgm:t>
    </dgm:pt>
    <dgm:pt modelId="{8C986975-B43B-4B09-BBAD-2B814A5080DD}" type="parTrans" cxnId="{BB759E56-2DC8-4499-9681-686C048D4581}">
      <dgm:prSet/>
      <dgm:spPr/>
      <dgm:t>
        <a:bodyPr/>
        <a:lstStyle/>
        <a:p>
          <a:endParaRPr lang="en-MY"/>
        </a:p>
      </dgm:t>
    </dgm:pt>
    <dgm:pt modelId="{5CF8B1ED-96B9-4CD9-8A18-466ED7E41480}" type="sibTrans" cxnId="{BB759E56-2DC8-4499-9681-686C048D4581}">
      <dgm:prSet/>
      <dgm:spPr/>
      <dgm:t>
        <a:bodyPr/>
        <a:lstStyle/>
        <a:p>
          <a:endParaRPr lang="en-MY"/>
        </a:p>
      </dgm:t>
    </dgm:pt>
    <dgm:pt modelId="{CE6C165A-F7FA-4E90-8388-A4693CB69A1E}">
      <dgm:prSet phldrT="[Text]"/>
      <dgm:spPr/>
      <dgm:t>
        <a:bodyPr/>
        <a:lstStyle/>
        <a:p>
          <a:r>
            <a:rPr lang="en-MY" dirty="0" smtClean="0"/>
            <a:t>10</a:t>
          </a:r>
          <a:r>
            <a:rPr lang="en-MY" baseline="30000" dirty="0" smtClean="0"/>
            <a:t>th</a:t>
          </a:r>
          <a:r>
            <a:rPr lang="en-MY" dirty="0" smtClean="0"/>
            <a:t> Malaysian Plan </a:t>
          </a:r>
        </a:p>
        <a:p>
          <a:r>
            <a:rPr lang="en-MY" dirty="0" smtClean="0"/>
            <a:t>(2011-2015)</a:t>
          </a:r>
          <a:endParaRPr lang="en-MY" dirty="0"/>
        </a:p>
      </dgm:t>
    </dgm:pt>
    <dgm:pt modelId="{0C953C3F-BC8C-4C9C-BBBB-D3547D00AFF6}" type="parTrans" cxnId="{C583E4B0-8092-44B5-BA8E-B1EE2467423E}">
      <dgm:prSet/>
      <dgm:spPr/>
      <dgm:t>
        <a:bodyPr/>
        <a:lstStyle/>
        <a:p>
          <a:endParaRPr lang="en-MY"/>
        </a:p>
      </dgm:t>
    </dgm:pt>
    <dgm:pt modelId="{B5003851-777D-4E84-AA90-CBE914772046}" type="sibTrans" cxnId="{C583E4B0-8092-44B5-BA8E-B1EE2467423E}">
      <dgm:prSet/>
      <dgm:spPr/>
      <dgm:t>
        <a:bodyPr/>
        <a:lstStyle/>
        <a:p>
          <a:endParaRPr lang="en-MY"/>
        </a:p>
      </dgm:t>
    </dgm:pt>
    <dgm:pt modelId="{FD2EAE59-4A2D-4E97-B13B-55FA32C2C7DA}">
      <dgm:prSet phldrT="[Text]"/>
      <dgm:spPr/>
      <dgm:t>
        <a:bodyPr/>
        <a:lstStyle/>
        <a:p>
          <a:r>
            <a:rPr lang="en-MY" dirty="0" smtClean="0"/>
            <a:t>11</a:t>
          </a:r>
          <a:r>
            <a:rPr lang="en-MY" baseline="30000" dirty="0" smtClean="0"/>
            <a:t>th</a:t>
          </a:r>
          <a:r>
            <a:rPr lang="en-MY" dirty="0" smtClean="0"/>
            <a:t> Malaysian Plan</a:t>
          </a:r>
        </a:p>
        <a:p>
          <a:r>
            <a:rPr lang="en-MY" dirty="0" smtClean="0"/>
            <a:t>(2016-2020)</a:t>
          </a:r>
          <a:endParaRPr lang="en-MY" dirty="0"/>
        </a:p>
      </dgm:t>
    </dgm:pt>
    <dgm:pt modelId="{0F471DEB-490F-4046-B795-06C241E2993A}" type="parTrans" cxnId="{46632955-039A-4E9B-96FA-1049F2C5675F}">
      <dgm:prSet/>
      <dgm:spPr/>
      <dgm:t>
        <a:bodyPr/>
        <a:lstStyle/>
        <a:p>
          <a:endParaRPr lang="en-MY"/>
        </a:p>
      </dgm:t>
    </dgm:pt>
    <dgm:pt modelId="{1980D151-FA1D-48F6-BFC2-E60D8B447609}" type="sibTrans" cxnId="{46632955-039A-4E9B-96FA-1049F2C5675F}">
      <dgm:prSet/>
      <dgm:spPr/>
      <dgm:t>
        <a:bodyPr/>
        <a:lstStyle/>
        <a:p>
          <a:endParaRPr lang="en-MY"/>
        </a:p>
      </dgm:t>
    </dgm:pt>
    <dgm:pt modelId="{D33E558A-FB8F-4174-897D-CBE587EA287A}">
      <dgm:prSet/>
      <dgm:spPr/>
      <dgm:t>
        <a:bodyPr/>
        <a:lstStyle/>
        <a:p>
          <a:r>
            <a:rPr lang="en-MY" dirty="0" smtClean="0"/>
            <a:t>GHS</a:t>
          </a:r>
          <a:endParaRPr lang="en-MY" dirty="0"/>
        </a:p>
      </dgm:t>
    </dgm:pt>
    <dgm:pt modelId="{20A09BC1-0BF3-4841-B262-56CE2E1047CE}" type="parTrans" cxnId="{86BF0456-494F-40C2-B291-6665564AE65E}">
      <dgm:prSet/>
      <dgm:spPr/>
      <dgm:t>
        <a:bodyPr/>
        <a:lstStyle/>
        <a:p>
          <a:endParaRPr lang="en-MY"/>
        </a:p>
      </dgm:t>
    </dgm:pt>
    <dgm:pt modelId="{7CCAA12F-0557-4C5B-A342-4E5731C0C294}" type="sibTrans" cxnId="{86BF0456-494F-40C2-B291-6665564AE65E}">
      <dgm:prSet/>
      <dgm:spPr/>
      <dgm:t>
        <a:bodyPr/>
        <a:lstStyle/>
        <a:p>
          <a:endParaRPr lang="en-MY"/>
        </a:p>
      </dgm:t>
    </dgm:pt>
    <dgm:pt modelId="{9B910F4C-D4AB-430C-A52F-E3E67F58FB7D}">
      <dgm:prSet/>
      <dgm:spPr/>
      <dgm:t>
        <a:bodyPr/>
        <a:lstStyle/>
        <a:p>
          <a:r>
            <a:rPr lang="en-MY" dirty="0" smtClean="0"/>
            <a:t>Incentive to Industries</a:t>
          </a:r>
          <a:endParaRPr lang="en-MY" dirty="0"/>
        </a:p>
      </dgm:t>
    </dgm:pt>
    <dgm:pt modelId="{4EB90AEB-D732-4D47-A6ED-C3F18D09850A}" type="parTrans" cxnId="{173AD484-E3C0-4477-9ABF-4FD57FEA3EDF}">
      <dgm:prSet/>
      <dgm:spPr/>
      <dgm:t>
        <a:bodyPr/>
        <a:lstStyle/>
        <a:p>
          <a:endParaRPr lang="en-MY"/>
        </a:p>
      </dgm:t>
    </dgm:pt>
    <dgm:pt modelId="{D2702F7E-4A49-43F4-B0EC-0C42158B59AD}" type="sibTrans" cxnId="{173AD484-E3C0-4477-9ABF-4FD57FEA3EDF}">
      <dgm:prSet/>
      <dgm:spPr/>
      <dgm:t>
        <a:bodyPr/>
        <a:lstStyle/>
        <a:p>
          <a:endParaRPr lang="en-MY"/>
        </a:p>
      </dgm:t>
    </dgm:pt>
    <dgm:pt modelId="{520B28A4-DA27-45E5-931B-9FD8D35B5D02}">
      <dgm:prSet/>
      <dgm:spPr/>
      <dgm:t>
        <a:bodyPr/>
        <a:lstStyle/>
        <a:p>
          <a:r>
            <a:rPr lang="en-MY" dirty="0" smtClean="0"/>
            <a:t>3R related technologies</a:t>
          </a:r>
          <a:endParaRPr lang="en-MY" dirty="0"/>
        </a:p>
      </dgm:t>
    </dgm:pt>
    <dgm:pt modelId="{3138AB31-6680-4159-8A38-06A4F49255AB}" type="parTrans" cxnId="{09462E3B-6A0D-437C-969B-76B3C42B8463}">
      <dgm:prSet/>
      <dgm:spPr/>
      <dgm:t>
        <a:bodyPr/>
        <a:lstStyle/>
        <a:p>
          <a:endParaRPr lang="en-MY"/>
        </a:p>
      </dgm:t>
    </dgm:pt>
    <dgm:pt modelId="{A1F77708-3949-4A6A-A740-69D31F3695BC}" type="sibTrans" cxnId="{09462E3B-6A0D-437C-969B-76B3C42B8463}">
      <dgm:prSet/>
      <dgm:spPr/>
      <dgm:t>
        <a:bodyPr/>
        <a:lstStyle/>
        <a:p>
          <a:endParaRPr lang="en-MY"/>
        </a:p>
      </dgm:t>
    </dgm:pt>
    <dgm:pt modelId="{AACFF38E-E3BE-460F-BC3D-DEF485B0190F}">
      <dgm:prSet/>
      <dgm:spPr/>
      <dgm:t>
        <a:bodyPr/>
        <a:lstStyle/>
        <a:p>
          <a:r>
            <a:rPr lang="en-MY" dirty="0" smtClean="0"/>
            <a:t>Address indiscriminate use of toxic chemicals in agriculture</a:t>
          </a:r>
          <a:endParaRPr lang="en-MY" dirty="0"/>
        </a:p>
      </dgm:t>
    </dgm:pt>
    <dgm:pt modelId="{CA563351-52B8-443D-9716-F505BE2916BA}" type="parTrans" cxnId="{C846C812-7AEF-4120-8A4E-6F7D7AF9F91A}">
      <dgm:prSet/>
      <dgm:spPr/>
      <dgm:t>
        <a:bodyPr/>
        <a:lstStyle/>
        <a:p>
          <a:endParaRPr lang="en-MY"/>
        </a:p>
      </dgm:t>
    </dgm:pt>
    <dgm:pt modelId="{8DAD56B1-25D2-41EC-9EAE-BE227091F78B}" type="sibTrans" cxnId="{C846C812-7AEF-4120-8A4E-6F7D7AF9F91A}">
      <dgm:prSet/>
      <dgm:spPr/>
      <dgm:t>
        <a:bodyPr/>
        <a:lstStyle/>
        <a:p>
          <a:endParaRPr lang="en-MY"/>
        </a:p>
      </dgm:t>
    </dgm:pt>
    <dgm:pt modelId="{361D5FE4-DC3F-452E-BE78-F7EBE63DC0A3}">
      <dgm:prSet/>
      <dgm:spPr/>
      <dgm:t>
        <a:bodyPr/>
        <a:lstStyle/>
        <a:p>
          <a:r>
            <a:rPr lang="en-MY" dirty="0" smtClean="0"/>
            <a:t>Focus on waste management</a:t>
          </a:r>
          <a:endParaRPr lang="en-MY" dirty="0"/>
        </a:p>
      </dgm:t>
    </dgm:pt>
    <dgm:pt modelId="{3B076420-6B6F-474B-8B8E-0A7C9A653C89}" type="parTrans" cxnId="{A641A350-2401-40D3-A337-FEBBA0AC963D}">
      <dgm:prSet/>
      <dgm:spPr/>
      <dgm:t>
        <a:bodyPr/>
        <a:lstStyle/>
        <a:p>
          <a:endParaRPr lang="en-MY"/>
        </a:p>
      </dgm:t>
    </dgm:pt>
    <dgm:pt modelId="{9DBB6DB5-CCAE-4FB5-9F5F-1FD2BD45C8F8}" type="sibTrans" cxnId="{A641A350-2401-40D3-A337-FEBBA0AC963D}">
      <dgm:prSet/>
      <dgm:spPr/>
      <dgm:t>
        <a:bodyPr/>
        <a:lstStyle/>
        <a:p>
          <a:endParaRPr lang="en-MY"/>
        </a:p>
      </dgm:t>
    </dgm:pt>
    <dgm:pt modelId="{8568DE35-7F1F-49BE-B953-1913A39E216B}">
      <dgm:prSet/>
      <dgm:spPr/>
      <dgm:t>
        <a:bodyPr/>
        <a:lstStyle/>
        <a:p>
          <a:r>
            <a:rPr lang="en-MY" dirty="0" smtClean="0"/>
            <a:t>5 strategies proposed to strengthen and integrate chemical management framework system in Malaysia  </a:t>
          </a:r>
          <a:endParaRPr lang="en-MY" dirty="0"/>
        </a:p>
      </dgm:t>
    </dgm:pt>
    <dgm:pt modelId="{EFAC9E38-FBD0-440C-B704-65666586B67F}" type="parTrans" cxnId="{1B58B160-7945-466A-B1B3-E80889FE4692}">
      <dgm:prSet/>
      <dgm:spPr/>
      <dgm:t>
        <a:bodyPr/>
        <a:lstStyle/>
        <a:p>
          <a:endParaRPr lang="en-MY"/>
        </a:p>
      </dgm:t>
    </dgm:pt>
    <dgm:pt modelId="{94E0618D-A4EE-4911-834C-92575DA74205}" type="sibTrans" cxnId="{1B58B160-7945-466A-B1B3-E80889FE4692}">
      <dgm:prSet/>
      <dgm:spPr/>
      <dgm:t>
        <a:bodyPr/>
        <a:lstStyle/>
        <a:p>
          <a:endParaRPr lang="en-MY"/>
        </a:p>
      </dgm:t>
    </dgm:pt>
    <dgm:pt modelId="{B000194F-B019-4A4E-ABDF-85DF6D921A64}" type="pres">
      <dgm:prSet presAssocID="{E26043DE-5B17-47D0-9954-1D01A28C7007}" presName="Name0" presStyleCnt="0">
        <dgm:presLayoutVars>
          <dgm:dir/>
          <dgm:animLvl val="lvl"/>
          <dgm:resizeHandles val="exact"/>
        </dgm:presLayoutVars>
      </dgm:prSet>
      <dgm:spPr/>
    </dgm:pt>
    <dgm:pt modelId="{5A8D01C1-DD07-409C-8C1C-8F08E92F6606}" type="pres">
      <dgm:prSet presAssocID="{1F6AD74D-A2B8-4CFD-952A-A00B72854A4E}" presName="vertFlow" presStyleCnt="0"/>
      <dgm:spPr/>
    </dgm:pt>
    <dgm:pt modelId="{4F85014D-8C5D-48A7-9983-85C77FD4BA78}" type="pres">
      <dgm:prSet presAssocID="{1F6AD74D-A2B8-4CFD-952A-A00B72854A4E}" presName="header" presStyleLbl="node1" presStyleIdx="0" presStyleCnt="3"/>
      <dgm:spPr/>
      <dgm:t>
        <a:bodyPr/>
        <a:lstStyle/>
        <a:p>
          <a:endParaRPr lang="en-MY"/>
        </a:p>
      </dgm:t>
    </dgm:pt>
    <dgm:pt modelId="{1D0089D4-748D-414C-A004-7D191DD52164}" type="pres">
      <dgm:prSet presAssocID="{20A09BC1-0BF3-4841-B262-56CE2E1047CE}" presName="parTrans" presStyleLbl="sibTrans2D1" presStyleIdx="0" presStyleCnt="6"/>
      <dgm:spPr/>
      <dgm:t>
        <a:bodyPr/>
        <a:lstStyle/>
        <a:p>
          <a:endParaRPr lang="en-MY"/>
        </a:p>
      </dgm:t>
    </dgm:pt>
    <dgm:pt modelId="{3EE3E5DE-F9CF-4FD4-A18E-59F16CE2794D}" type="pres">
      <dgm:prSet presAssocID="{D33E558A-FB8F-4174-897D-CBE587EA287A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0989A2A-4598-4B22-9293-AE7D59D648DB}" type="pres">
      <dgm:prSet presAssocID="{7CCAA12F-0557-4C5B-A342-4E5731C0C294}" presName="sibTrans" presStyleLbl="sibTrans2D1" presStyleIdx="1" presStyleCnt="6"/>
      <dgm:spPr/>
      <dgm:t>
        <a:bodyPr/>
        <a:lstStyle/>
        <a:p>
          <a:endParaRPr lang="en-MY"/>
        </a:p>
      </dgm:t>
    </dgm:pt>
    <dgm:pt modelId="{2652E8A3-FC32-4790-88F9-CA6E27459B68}" type="pres">
      <dgm:prSet presAssocID="{9B910F4C-D4AB-430C-A52F-E3E67F58FB7D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031FA7E-7BDD-457A-BDE1-0638BF49BBFA}" type="pres">
      <dgm:prSet presAssocID="{D2702F7E-4A49-43F4-B0EC-0C42158B59AD}" presName="sibTrans" presStyleLbl="sibTrans2D1" presStyleIdx="2" presStyleCnt="6"/>
      <dgm:spPr/>
      <dgm:t>
        <a:bodyPr/>
        <a:lstStyle/>
        <a:p>
          <a:endParaRPr lang="en-MY"/>
        </a:p>
      </dgm:t>
    </dgm:pt>
    <dgm:pt modelId="{CDA79FC6-D76B-4FE1-9C86-33A10B773DCB}" type="pres">
      <dgm:prSet presAssocID="{520B28A4-DA27-45E5-931B-9FD8D35B5D02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89E499F-0C68-43AA-B2B5-CBADEC2FA2E4}" type="pres">
      <dgm:prSet presAssocID="{A1F77708-3949-4A6A-A740-69D31F3695BC}" presName="sibTrans" presStyleLbl="sibTrans2D1" presStyleIdx="3" presStyleCnt="6"/>
      <dgm:spPr/>
      <dgm:t>
        <a:bodyPr/>
        <a:lstStyle/>
        <a:p>
          <a:endParaRPr lang="en-MY"/>
        </a:p>
      </dgm:t>
    </dgm:pt>
    <dgm:pt modelId="{F6406DC8-873C-4703-9378-7FA4E4AA1519}" type="pres">
      <dgm:prSet presAssocID="{AACFF38E-E3BE-460F-BC3D-DEF485B0190F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57E9735-2A90-46AA-87E5-225CB924578B}" type="pres">
      <dgm:prSet presAssocID="{1F6AD74D-A2B8-4CFD-952A-A00B72854A4E}" presName="hSp" presStyleCnt="0"/>
      <dgm:spPr/>
    </dgm:pt>
    <dgm:pt modelId="{1CA8D888-CCCD-45D4-985E-2B317FF446FE}" type="pres">
      <dgm:prSet presAssocID="{CE6C165A-F7FA-4E90-8388-A4693CB69A1E}" presName="vertFlow" presStyleCnt="0"/>
      <dgm:spPr/>
    </dgm:pt>
    <dgm:pt modelId="{446F384C-8715-4B33-9535-F2876ED4CF7E}" type="pres">
      <dgm:prSet presAssocID="{CE6C165A-F7FA-4E90-8388-A4693CB69A1E}" presName="header" presStyleLbl="node1" presStyleIdx="1" presStyleCnt="3"/>
      <dgm:spPr/>
      <dgm:t>
        <a:bodyPr/>
        <a:lstStyle/>
        <a:p>
          <a:endParaRPr lang="en-MY"/>
        </a:p>
      </dgm:t>
    </dgm:pt>
    <dgm:pt modelId="{7DFFE621-0D94-493F-9161-A26F410603F7}" type="pres">
      <dgm:prSet presAssocID="{3B076420-6B6F-474B-8B8E-0A7C9A653C89}" presName="parTrans" presStyleLbl="sibTrans2D1" presStyleIdx="4" presStyleCnt="6"/>
      <dgm:spPr/>
      <dgm:t>
        <a:bodyPr/>
        <a:lstStyle/>
        <a:p>
          <a:endParaRPr lang="en-MY"/>
        </a:p>
      </dgm:t>
    </dgm:pt>
    <dgm:pt modelId="{C164502A-F423-4CF1-B823-2DA2DE2EF055}" type="pres">
      <dgm:prSet presAssocID="{361D5FE4-DC3F-452E-BE78-F7EBE63DC0A3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543B1C1-26B1-4BC0-B1C4-BB4C8A85B7C1}" type="pres">
      <dgm:prSet presAssocID="{CE6C165A-F7FA-4E90-8388-A4693CB69A1E}" presName="hSp" presStyleCnt="0"/>
      <dgm:spPr/>
    </dgm:pt>
    <dgm:pt modelId="{F0E754F4-081D-4C0F-B50B-D1E3A5EC3D57}" type="pres">
      <dgm:prSet presAssocID="{FD2EAE59-4A2D-4E97-B13B-55FA32C2C7DA}" presName="vertFlow" presStyleCnt="0"/>
      <dgm:spPr/>
    </dgm:pt>
    <dgm:pt modelId="{B836650A-77CE-40B7-B680-F282F4B7A760}" type="pres">
      <dgm:prSet presAssocID="{FD2EAE59-4A2D-4E97-B13B-55FA32C2C7DA}" presName="header" presStyleLbl="node1" presStyleIdx="2" presStyleCnt="3"/>
      <dgm:spPr/>
      <dgm:t>
        <a:bodyPr/>
        <a:lstStyle/>
        <a:p>
          <a:endParaRPr lang="en-MY"/>
        </a:p>
      </dgm:t>
    </dgm:pt>
    <dgm:pt modelId="{7289C480-0FAF-454E-B733-1BD8CAC4A499}" type="pres">
      <dgm:prSet presAssocID="{EFAC9E38-FBD0-440C-B704-65666586B67F}" presName="parTrans" presStyleLbl="sibTrans2D1" presStyleIdx="5" presStyleCnt="6"/>
      <dgm:spPr/>
      <dgm:t>
        <a:bodyPr/>
        <a:lstStyle/>
        <a:p>
          <a:endParaRPr lang="en-MY"/>
        </a:p>
      </dgm:t>
    </dgm:pt>
    <dgm:pt modelId="{A4833FAC-5DA5-443B-80FB-5B1005656B8D}" type="pres">
      <dgm:prSet presAssocID="{8568DE35-7F1F-49BE-B953-1913A39E216B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09462E3B-6A0D-437C-969B-76B3C42B8463}" srcId="{1F6AD74D-A2B8-4CFD-952A-A00B72854A4E}" destId="{520B28A4-DA27-45E5-931B-9FD8D35B5D02}" srcOrd="2" destOrd="0" parTransId="{3138AB31-6680-4159-8A38-06A4F49255AB}" sibTransId="{A1F77708-3949-4A6A-A740-69D31F3695BC}"/>
    <dgm:cxn modelId="{C583E4B0-8092-44B5-BA8E-B1EE2467423E}" srcId="{E26043DE-5B17-47D0-9954-1D01A28C7007}" destId="{CE6C165A-F7FA-4E90-8388-A4693CB69A1E}" srcOrd="1" destOrd="0" parTransId="{0C953C3F-BC8C-4C9C-BBBB-D3547D00AFF6}" sibTransId="{B5003851-777D-4E84-AA90-CBE914772046}"/>
    <dgm:cxn modelId="{0B59BFB9-7204-4C80-8656-5C51B59ECAD1}" type="presOf" srcId="{361D5FE4-DC3F-452E-BE78-F7EBE63DC0A3}" destId="{C164502A-F423-4CF1-B823-2DA2DE2EF055}" srcOrd="0" destOrd="0" presId="urn:microsoft.com/office/officeart/2005/8/layout/lProcess1"/>
    <dgm:cxn modelId="{652DA722-7F3D-4549-A261-5530F833A00A}" type="presOf" srcId="{9B910F4C-D4AB-430C-A52F-E3E67F58FB7D}" destId="{2652E8A3-FC32-4790-88F9-CA6E27459B68}" srcOrd="0" destOrd="0" presId="urn:microsoft.com/office/officeart/2005/8/layout/lProcess1"/>
    <dgm:cxn modelId="{CFC0F63B-C2F1-40FC-93A7-0BC9E7297574}" type="presOf" srcId="{A1F77708-3949-4A6A-A740-69D31F3695BC}" destId="{789E499F-0C68-43AA-B2B5-CBADEC2FA2E4}" srcOrd="0" destOrd="0" presId="urn:microsoft.com/office/officeart/2005/8/layout/lProcess1"/>
    <dgm:cxn modelId="{1B3EAC15-9504-47D6-B999-0CA89E2CF370}" type="presOf" srcId="{8568DE35-7F1F-49BE-B953-1913A39E216B}" destId="{A4833FAC-5DA5-443B-80FB-5B1005656B8D}" srcOrd="0" destOrd="0" presId="urn:microsoft.com/office/officeart/2005/8/layout/lProcess1"/>
    <dgm:cxn modelId="{86BF0456-494F-40C2-B291-6665564AE65E}" srcId="{1F6AD74D-A2B8-4CFD-952A-A00B72854A4E}" destId="{D33E558A-FB8F-4174-897D-CBE587EA287A}" srcOrd="0" destOrd="0" parTransId="{20A09BC1-0BF3-4841-B262-56CE2E1047CE}" sibTransId="{7CCAA12F-0557-4C5B-A342-4E5731C0C294}"/>
    <dgm:cxn modelId="{A641A350-2401-40D3-A337-FEBBA0AC963D}" srcId="{CE6C165A-F7FA-4E90-8388-A4693CB69A1E}" destId="{361D5FE4-DC3F-452E-BE78-F7EBE63DC0A3}" srcOrd="0" destOrd="0" parTransId="{3B076420-6B6F-474B-8B8E-0A7C9A653C89}" sibTransId="{9DBB6DB5-CCAE-4FB5-9F5F-1FD2BD45C8F8}"/>
    <dgm:cxn modelId="{6B944E5D-5275-439E-B761-E03FAC20A78B}" type="presOf" srcId="{1F6AD74D-A2B8-4CFD-952A-A00B72854A4E}" destId="{4F85014D-8C5D-48A7-9983-85C77FD4BA78}" srcOrd="0" destOrd="0" presId="urn:microsoft.com/office/officeart/2005/8/layout/lProcess1"/>
    <dgm:cxn modelId="{1CF4FB93-8AB8-439E-B518-E23DC451E2F7}" type="presOf" srcId="{D33E558A-FB8F-4174-897D-CBE587EA287A}" destId="{3EE3E5DE-F9CF-4FD4-A18E-59F16CE2794D}" srcOrd="0" destOrd="0" presId="urn:microsoft.com/office/officeart/2005/8/layout/lProcess1"/>
    <dgm:cxn modelId="{90C5AC9B-37DD-4736-8198-25A8DEC689CC}" type="presOf" srcId="{7CCAA12F-0557-4C5B-A342-4E5731C0C294}" destId="{30989A2A-4598-4B22-9293-AE7D59D648DB}" srcOrd="0" destOrd="0" presId="urn:microsoft.com/office/officeart/2005/8/layout/lProcess1"/>
    <dgm:cxn modelId="{05183EBD-A824-4775-84C5-88AEA7406730}" type="presOf" srcId="{20A09BC1-0BF3-4841-B262-56CE2E1047CE}" destId="{1D0089D4-748D-414C-A004-7D191DD52164}" srcOrd="0" destOrd="0" presId="urn:microsoft.com/office/officeart/2005/8/layout/lProcess1"/>
    <dgm:cxn modelId="{1B58B160-7945-466A-B1B3-E80889FE4692}" srcId="{FD2EAE59-4A2D-4E97-B13B-55FA32C2C7DA}" destId="{8568DE35-7F1F-49BE-B953-1913A39E216B}" srcOrd="0" destOrd="0" parTransId="{EFAC9E38-FBD0-440C-B704-65666586B67F}" sibTransId="{94E0618D-A4EE-4911-834C-92575DA74205}"/>
    <dgm:cxn modelId="{46632955-039A-4E9B-96FA-1049F2C5675F}" srcId="{E26043DE-5B17-47D0-9954-1D01A28C7007}" destId="{FD2EAE59-4A2D-4E97-B13B-55FA32C2C7DA}" srcOrd="2" destOrd="0" parTransId="{0F471DEB-490F-4046-B795-06C241E2993A}" sibTransId="{1980D151-FA1D-48F6-BFC2-E60D8B447609}"/>
    <dgm:cxn modelId="{173AD484-E3C0-4477-9ABF-4FD57FEA3EDF}" srcId="{1F6AD74D-A2B8-4CFD-952A-A00B72854A4E}" destId="{9B910F4C-D4AB-430C-A52F-E3E67F58FB7D}" srcOrd="1" destOrd="0" parTransId="{4EB90AEB-D732-4D47-A6ED-C3F18D09850A}" sibTransId="{D2702F7E-4A49-43F4-B0EC-0C42158B59AD}"/>
    <dgm:cxn modelId="{BB759E56-2DC8-4499-9681-686C048D4581}" srcId="{E26043DE-5B17-47D0-9954-1D01A28C7007}" destId="{1F6AD74D-A2B8-4CFD-952A-A00B72854A4E}" srcOrd="0" destOrd="0" parTransId="{8C986975-B43B-4B09-BBAD-2B814A5080DD}" sibTransId="{5CF8B1ED-96B9-4CD9-8A18-466ED7E41480}"/>
    <dgm:cxn modelId="{887791C4-05BF-48D4-B6E4-756855928673}" type="presOf" srcId="{FD2EAE59-4A2D-4E97-B13B-55FA32C2C7DA}" destId="{B836650A-77CE-40B7-B680-F282F4B7A760}" srcOrd="0" destOrd="0" presId="urn:microsoft.com/office/officeart/2005/8/layout/lProcess1"/>
    <dgm:cxn modelId="{9FB3328D-F0F3-41FF-8DA6-C9D73EC53FC0}" type="presOf" srcId="{AACFF38E-E3BE-460F-BC3D-DEF485B0190F}" destId="{F6406DC8-873C-4703-9378-7FA4E4AA1519}" srcOrd="0" destOrd="0" presId="urn:microsoft.com/office/officeart/2005/8/layout/lProcess1"/>
    <dgm:cxn modelId="{C846C812-7AEF-4120-8A4E-6F7D7AF9F91A}" srcId="{1F6AD74D-A2B8-4CFD-952A-A00B72854A4E}" destId="{AACFF38E-E3BE-460F-BC3D-DEF485B0190F}" srcOrd="3" destOrd="0" parTransId="{CA563351-52B8-443D-9716-F505BE2916BA}" sibTransId="{8DAD56B1-25D2-41EC-9EAE-BE227091F78B}"/>
    <dgm:cxn modelId="{B9778857-37EA-4D09-B6C5-05F5F2172FEB}" type="presOf" srcId="{E26043DE-5B17-47D0-9954-1D01A28C7007}" destId="{B000194F-B019-4A4E-ABDF-85DF6D921A64}" srcOrd="0" destOrd="0" presId="urn:microsoft.com/office/officeart/2005/8/layout/lProcess1"/>
    <dgm:cxn modelId="{E3B085EC-2092-4FBF-9B3F-C35C2AF7230F}" type="presOf" srcId="{CE6C165A-F7FA-4E90-8388-A4693CB69A1E}" destId="{446F384C-8715-4B33-9535-F2876ED4CF7E}" srcOrd="0" destOrd="0" presId="urn:microsoft.com/office/officeart/2005/8/layout/lProcess1"/>
    <dgm:cxn modelId="{2A5487E2-1EEC-414A-B892-AC50809F955A}" type="presOf" srcId="{EFAC9E38-FBD0-440C-B704-65666586B67F}" destId="{7289C480-0FAF-454E-B733-1BD8CAC4A499}" srcOrd="0" destOrd="0" presId="urn:microsoft.com/office/officeart/2005/8/layout/lProcess1"/>
    <dgm:cxn modelId="{D5E4FAC6-7D69-4743-9737-8C953B13CA45}" type="presOf" srcId="{3B076420-6B6F-474B-8B8E-0A7C9A653C89}" destId="{7DFFE621-0D94-493F-9161-A26F410603F7}" srcOrd="0" destOrd="0" presId="urn:microsoft.com/office/officeart/2005/8/layout/lProcess1"/>
    <dgm:cxn modelId="{090F51C7-E0D5-409D-9AF4-D366E49D2E87}" type="presOf" srcId="{D2702F7E-4A49-43F4-B0EC-0C42158B59AD}" destId="{6031FA7E-7BDD-457A-BDE1-0638BF49BBFA}" srcOrd="0" destOrd="0" presId="urn:microsoft.com/office/officeart/2005/8/layout/lProcess1"/>
    <dgm:cxn modelId="{93F6DF5F-0920-4BF1-BDD6-973BFBFCF87F}" type="presOf" srcId="{520B28A4-DA27-45E5-931B-9FD8D35B5D02}" destId="{CDA79FC6-D76B-4FE1-9C86-33A10B773DCB}" srcOrd="0" destOrd="0" presId="urn:microsoft.com/office/officeart/2005/8/layout/lProcess1"/>
    <dgm:cxn modelId="{BAF43D4C-C236-44C8-A8E3-A7957215A359}" type="presParOf" srcId="{B000194F-B019-4A4E-ABDF-85DF6D921A64}" destId="{5A8D01C1-DD07-409C-8C1C-8F08E92F6606}" srcOrd="0" destOrd="0" presId="urn:microsoft.com/office/officeart/2005/8/layout/lProcess1"/>
    <dgm:cxn modelId="{5535813A-D2E4-4F48-8695-7A7DC75818FC}" type="presParOf" srcId="{5A8D01C1-DD07-409C-8C1C-8F08E92F6606}" destId="{4F85014D-8C5D-48A7-9983-85C77FD4BA78}" srcOrd="0" destOrd="0" presId="urn:microsoft.com/office/officeart/2005/8/layout/lProcess1"/>
    <dgm:cxn modelId="{0CCC50A6-EAF1-49F7-B1BA-B94CD15DB5A0}" type="presParOf" srcId="{5A8D01C1-DD07-409C-8C1C-8F08E92F6606}" destId="{1D0089D4-748D-414C-A004-7D191DD52164}" srcOrd="1" destOrd="0" presId="urn:microsoft.com/office/officeart/2005/8/layout/lProcess1"/>
    <dgm:cxn modelId="{75892EA5-93BD-43DA-B91F-94C7A03BC88F}" type="presParOf" srcId="{5A8D01C1-DD07-409C-8C1C-8F08E92F6606}" destId="{3EE3E5DE-F9CF-4FD4-A18E-59F16CE2794D}" srcOrd="2" destOrd="0" presId="urn:microsoft.com/office/officeart/2005/8/layout/lProcess1"/>
    <dgm:cxn modelId="{29D30AA1-4597-4397-93F3-F190EFC550AA}" type="presParOf" srcId="{5A8D01C1-DD07-409C-8C1C-8F08E92F6606}" destId="{30989A2A-4598-4B22-9293-AE7D59D648DB}" srcOrd="3" destOrd="0" presId="urn:microsoft.com/office/officeart/2005/8/layout/lProcess1"/>
    <dgm:cxn modelId="{C6C1BD9A-0329-495B-BA12-DA46DE79BBD2}" type="presParOf" srcId="{5A8D01C1-DD07-409C-8C1C-8F08E92F6606}" destId="{2652E8A3-FC32-4790-88F9-CA6E27459B68}" srcOrd="4" destOrd="0" presId="urn:microsoft.com/office/officeart/2005/8/layout/lProcess1"/>
    <dgm:cxn modelId="{F20C987B-51B8-486A-8B65-59FBA925DB06}" type="presParOf" srcId="{5A8D01C1-DD07-409C-8C1C-8F08E92F6606}" destId="{6031FA7E-7BDD-457A-BDE1-0638BF49BBFA}" srcOrd="5" destOrd="0" presId="urn:microsoft.com/office/officeart/2005/8/layout/lProcess1"/>
    <dgm:cxn modelId="{C255F127-EE4E-416B-AED8-6E220F7A39C7}" type="presParOf" srcId="{5A8D01C1-DD07-409C-8C1C-8F08E92F6606}" destId="{CDA79FC6-D76B-4FE1-9C86-33A10B773DCB}" srcOrd="6" destOrd="0" presId="urn:microsoft.com/office/officeart/2005/8/layout/lProcess1"/>
    <dgm:cxn modelId="{45E2F9E8-1FF4-4E6D-B476-3951EDDD893B}" type="presParOf" srcId="{5A8D01C1-DD07-409C-8C1C-8F08E92F6606}" destId="{789E499F-0C68-43AA-B2B5-CBADEC2FA2E4}" srcOrd="7" destOrd="0" presId="urn:microsoft.com/office/officeart/2005/8/layout/lProcess1"/>
    <dgm:cxn modelId="{0B3A9D97-7C3B-41E9-AFEB-BBA5CEE25F29}" type="presParOf" srcId="{5A8D01C1-DD07-409C-8C1C-8F08E92F6606}" destId="{F6406DC8-873C-4703-9378-7FA4E4AA1519}" srcOrd="8" destOrd="0" presId="urn:microsoft.com/office/officeart/2005/8/layout/lProcess1"/>
    <dgm:cxn modelId="{5625BA36-E412-4F05-A218-06EFC981E1F4}" type="presParOf" srcId="{B000194F-B019-4A4E-ABDF-85DF6D921A64}" destId="{357E9735-2A90-46AA-87E5-225CB924578B}" srcOrd="1" destOrd="0" presId="urn:microsoft.com/office/officeart/2005/8/layout/lProcess1"/>
    <dgm:cxn modelId="{9EFA3607-4E65-4C98-BC62-50EB784CE933}" type="presParOf" srcId="{B000194F-B019-4A4E-ABDF-85DF6D921A64}" destId="{1CA8D888-CCCD-45D4-985E-2B317FF446FE}" srcOrd="2" destOrd="0" presId="urn:microsoft.com/office/officeart/2005/8/layout/lProcess1"/>
    <dgm:cxn modelId="{8AE85E7E-2FA4-4158-AC45-8C9BF37F2CB5}" type="presParOf" srcId="{1CA8D888-CCCD-45D4-985E-2B317FF446FE}" destId="{446F384C-8715-4B33-9535-F2876ED4CF7E}" srcOrd="0" destOrd="0" presId="urn:microsoft.com/office/officeart/2005/8/layout/lProcess1"/>
    <dgm:cxn modelId="{2519CAE3-F341-424F-A915-935C15FABF94}" type="presParOf" srcId="{1CA8D888-CCCD-45D4-985E-2B317FF446FE}" destId="{7DFFE621-0D94-493F-9161-A26F410603F7}" srcOrd="1" destOrd="0" presId="urn:microsoft.com/office/officeart/2005/8/layout/lProcess1"/>
    <dgm:cxn modelId="{7006F5E3-009E-45CC-8920-3D27DAD59796}" type="presParOf" srcId="{1CA8D888-CCCD-45D4-985E-2B317FF446FE}" destId="{C164502A-F423-4CF1-B823-2DA2DE2EF055}" srcOrd="2" destOrd="0" presId="urn:microsoft.com/office/officeart/2005/8/layout/lProcess1"/>
    <dgm:cxn modelId="{8E5C71BE-F3A7-47CA-800D-4257D1879987}" type="presParOf" srcId="{B000194F-B019-4A4E-ABDF-85DF6D921A64}" destId="{F543B1C1-26B1-4BC0-B1C4-BB4C8A85B7C1}" srcOrd="3" destOrd="0" presId="urn:microsoft.com/office/officeart/2005/8/layout/lProcess1"/>
    <dgm:cxn modelId="{08306B7F-C4C2-4FFE-A443-A9B9C4C53569}" type="presParOf" srcId="{B000194F-B019-4A4E-ABDF-85DF6D921A64}" destId="{F0E754F4-081D-4C0F-B50B-D1E3A5EC3D57}" srcOrd="4" destOrd="0" presId="urn:microsoft.com/office/officeart/2005/8/layout/lProcess1"/>
    <dgm:cxn modelId="{0E48EA50-BD38-4202-82F1-C97F7AB8730C}" type="presParOf" srcId="{F0E754F4-081D-4C0F-B50B-D1E3A5EC3D57}" destId="{B836650A-77CE-40B7-B680-F282F4B7A760}" srcOrd="0" destOrd="0" presId="urn:microsoft.com/office/officeart/2005/8/layout/lProcess1"/>
    <dgm:cxn modelId="{432758B6-2C26-4D2B-ACD9-98B45E63234F}" type="presParOf" srcId="{F0E754F4-081D-4C0F-B50B-D1E3A5EC3D57}" destId="{7289C480-0FAF-454E-B733-1BD8CAC4A499}" srcOrd="1" destOrd="0" presId="urn:microsoft.com/office/officeart/2005/8/layout/lProcess1"/>
    <dgm:cxn modelId="{0D24FCAD-C329-4DF6-83ED-79A5BB384897}" type="presParOf" srcId="{F0E754F4-081D-4C0F-B50B-D1E3A5EC3D57}" destId="{A4833FAC-5DA5-443B-80FB-5B1005656B8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183C6-D493-421E-B762-A8BFAC3BC8D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418DA38F-225B-43F6-996F-1BF20818524B}">
      <dgm:prSet phldrT="[Text]" custT="1"/>
      <dgm:spPr/>
      <dgm:t>
        <a:bodyPr/>
        <a:lstStyle/>
        <a:p>
          <a:r>
            <a:rPr lang="en-MY" sz="1500" dirty="0" smtClean="0"/>
            <a:t>1994</a:t>
          </a:r>
        </a:p>
        <a:p>
          <a:r>
            <a:rPr lang="en-MY" sz="1500" dirty="0" smtClean="0"/>
            <a:t>RC launched in Malaysia</a:t>
          </a:r>
          <a:endParaRPr lang="en-MY" sz="1500" dirty="0"/>
        </a:p>
      </dgm:t>
    </dgm:pt>
    <dgm:pt modelId="{CA53269B-46B3-42AE-B648-72C4756AC552}" type="parTrans" cxnId="{158F48EA-1002-4AEB-ABA1-3D7CD724F85B}">
      <dgm:prSet/>
      <dgm:spPr/>
      <dgm:t>
        <a:bodyPr/>
        <a:lstStyle/>
        <a:p>
          <a:endParaRPr lang="en-MY" sz="1500"/>
        </a:p>
      </dgm:t>
    </dgm:pt>
    <dgm:pt modelId="{5E2588BF-73BA-4162-9D01-539E3C3503AD}" type="sibTrans" cxnId="{158F48EA-1002-4AEB-ABA1-3D7CD724F85B}">
      <dgm:prSet/>
      <dgm:spPr/>
      <dgm:t>
        <a:bodyPr/>
        <a:lstStyle/>
        <a:p>
          <a:endParaRPr lang="en-MY" sz="1500"/>
        </a:p>
      </dgm:t>
    </dgm:pt>
    <dgm:pt modelId="{00C94D87-C458-45B0-8B7A-34911D9707E3}">
      <dgm:prSet phldrT="[Text]" custT="1"/>
      <dgm:spPr/>
      <dgm:t>
        <a:bodyPr/>
        <a:lstStyle/>
        <a:p>
          <a:r>
            <a:rPr lang="en-MY" sz="1500" dirty="0" smtClean="0"/>
            <a:t>1994-99</a:t>
          </a:r>
        </a:p>
        <a:p>
          <a:r>
            <a:rPr lang="en-MY" sz="1500" dirty="0" smtClean="0"/>
            <a:t>Guiding Principles / 6 codes/ self assessment format</a:t>
          </a:r>
          <a:endParaRPr lang="en-MY" sz="1500" dirty="0"/>
        </a:p>
      </dgm:t>
    </dgm:pt>
    <dgm:pt modelId="{25DED12B-9D5E-4079-B6F6-561AEA349CDF}" type="parTrans" cxnId="{E7817268-808D-4A37-AC70-5360FCB12EA5}">
      <dgm:prSet/>
      <dgm:spPr/>
      <dgm:t>
        <a:bodyPr/>
        <a:lstStyle/>
        <a:p>
          <a:endParaRPr lang="en-MY" sz="1500"/>
        </a:p>
      </dgm:t>
    </dgm:pt>
    <dgm:pt modelId="{4A8DA50B-6907-4F13-B2DA-3C9EC986FD29}" type="sibTrans" cxnId="{E7817268-808D-4A37-AC70-5360FCB12EA5}">
      <dgm:prSet/>
      <dgm:spPr/>
      <dgm:t>
        <a:bodyPr/>
        <a:lstStyle/>
        <a:p>
          <a:endParaRPr lang="en-MY" sz="1500"/>
        </a:p>
      </dgm:t>
    </dgm:pt>
    <dgm:pt modelId="{62F9218D-4A7B-4BA2-94AB-1629A83826BD}">
      <dgm:prSet phldrT="[Text]" custT="1"/>
      <dgm:spPr/>
      <dgm:t>
        <a:bodyPr/>
        <a:lstStyle/>
        <a:p>
          <a:r>
            <a:rPr lang="en-MY" sz="1500" dirty="0" smtClean="0"/>
            <a:t>2000</a:t>
          </a:r>
        </a:p>
        <a:p>
          <a:r>
            <a:rPr lang="en-MY" sz="1500" dirty="0" smtClean="0"/>
            <a:t>Indicators of Performance</a:t>
          </a:r>
        </a:p>
      </dgm:t>
    </dgm:pt>
    <dgm:pt modelId="{04F32F89-3E59-4529-B8AC-2DABDF5CB0CF}" type="parTrans" cxnId="{AD59D0FE-8512-492F-8D95-4D4E3F3EDF0D}">
      <dgm:prSet/>
      <dgm:spPr/>
      <dgm:t>
        <a:bodyPr/>
        <a:lstStyle/>
        <a:p>
          <a:endParaRPr lang="en-MY" sz="1500"/>
        </a:p>
      </dgm:t>
    </dgm:pt>
    <dgm:pt modelId="{1F92BDBF-9171-4F74-9B5E-E7627A1A1D94}" type="sibTrans" cxnId="{AD59D0FE-8512-492F-8D95-4D4E3F3EDF0D}">
      <dgm:prSet/>
      <dgm:spPr/>
      <dgm:t>
        <a:bodyPr/>
        <a:lstStyle/>
        <a:p>
          <a:endParaRPr lang="en-MY" sz="1500"/>
        </a:p>
      </dgm:t>
    </dgm:pt>
    <dgm:pt modelId="{509DE294-DC4B-4791-830C-A2490C37D6FC}">
      <dgm:prSet custT="1"/>
      <dgm:spPr/>
      <dgm:t>
        <a:bodyPr/>
        <a:lstStyle/>
        <a:p>
          <a:r>
            <a:rPr lang="en-MY" sz="1500" dirty="0" smtClean="0"/>
            <a:t>2010</a:t>
          </a:r>
        </a:p>
        <a:p>
          <a:r>
            <a:rPr lang="en-MY" sz="1500" dirty="0" smtClean="0"/>
            <a:t> RC </a:t>
          </a:r>
          <a:r>
            <a:rPr lang="en-MY" sz="1500" dirty="0" err="1" smtClean="0"/>
            <a:t>Mgmt</a:t>
          </a:r>
          <a:r>
            <a:rPr lang="en-MY" sz="1500" dirty="0" smtClean="0"/>
            <a:t> System</a:t>
          </a:r>
          <a:endParaRPr lang="en-MY" sz="1500" dirty="0"/>
        </a:p>
      </dgm:t>
    </dgm:pt>
    <dgm:pt modelId="{313D1F04-61CA-4B2A-B486-AE43445D3D84}" type="parTrans" cxnId="{CC6F6F81-0437-4018-A21B-53CF87662A14}">
      <dgm:prSet/>
      <dgm:spPr/>
      <dgm:t>
        <a:bodyPr/>
        <a:lstStyle/>
        <a:p>
          <a:endParaRPr lang="en-MY" sz="1500"/>
        </a:p>
      </dgm:t>
    </dgm:pt>
    <dgm:pt modelId="{59A72895-FB9C-42D6-BF56-699375B2B959}" type="sibTrans" cxnId="{CC6F6F81-0437-4018-A21B-53CF87662A14}">
      <dgm:prSet/>
      <dgm:spPr/>
      <dgm:t>
        <a:bodyPr/>
        <a:lstStyle/>
        <a:p>
          <a:endParaRPr lang="en-MY" sz="1500"/>
        </a:p>
      </dgm:t>
    </dgm:pt>
    <dgm:pt modelId="{AC40A181-CA4B-419F-B347-BCE9B521BB6D}">
      <dgm:prSet custT="1"/>
      <dgm:spPr/>
      <dgm:t>
        <a:bodyPr/>
        <a:lstStyle/>
        <a:p>
          <a:r>
            <a:rPr lang="en-MY" sz="1500" b="1" dirty="0" smtClean="0"/>
            <a:t>2017 Security code launched</a:t>
          </a:r>
          <a:endParaRPr lang="en-MY" sz="1500" b="1" dirty="0"/>
        </a:p>
      </dgm:t>
    </dgm:pt>
    <dgm:pt modelId="{ADE74A81-199E-43D0-A821-34AD1F9D9C18}" type="parTrans" cxnId="{B24D32D5-C287-41D4-95E6-DC6060A5FD6D}">
      <dgm:prSet/>
      <dgm:spPr/>
      <dgm:t>
        <a:bodyPr/>
        <a:lstStyle/>
        <a:p>
          <a:endParaRPr lang="en-MY" sz="1500"/>
        </a:p>
      </dgm:t>
    </dgm:pt>
    <dgm:pt modelId="{A2D88A13-E7B8-4E9D-AA74-5CC26C120E9C}" type="sibTrans" cxnId="{B24D32D5-C287-41D4-95E6-DC6060A5FD6D}">
      <dgm:prSet/>
      <dgm:spPr/>
      <dgm:t>
        <a:bodyPr/>
        <a:lstStyle/>
        <a:p>
          <a:endParaRPr lang="en-MY" sz="1500"/>
        </a:p>
      </dgm:t>
    </dgm:pt>
    <dgm:pt modelId="{78735238-C18B-4720-88B6-31ACA7A6CDC7}">
      <dgm:prSet custT="1"/>
      <dgm:spPr/>
      <dgm:t>
        <a:bodyPr/>
        <a:lstStyle/>
        <a:p>
          <a:r>
            <a:rPr lang="en-MY" sz="1500" dirty="0" smtClean="0"/>
            <a:t>2002 </a:t>
          </a:r>
        </a:p>
        <a:p>
          <a:r>
            <a:rPr lang="en-MY" sz="1500" dirty="0" smtClean="0"/>
            <a:t>RC Awards</a:t>
          </a:r>
          <a:endParaRPr lang="en-MY" sz="1500" dirty="0"/>
        </a:p>
      </dgm:t>
    </dgm:pt>
    <dgm:pt modelId="{599A6531-9E8A-4AA8-8B17-86F6B410B6F8}" type="parTrans" cxnId="{49AA753F-EDE6-4899-B597-999A3DDA8590}">
      <dgm:prSet/>
      <dgm:spPr/>
      <dgm:t>
        <a:bodyPr/>
        <a:lstStyle/>
        <a:p>
          <a:endParaRPr lang="en-MY" sz="1500"/>
        </a:p>
      </dgm:t>
    </dgm:pt>
    <dgm:pt modelId="{C5A72844-6BB1-4A01-8A5B-6A29E39F7FD7}" type="sibTrans" cxnId="{49AA753F-EDE6-4899-B597-999A3DDA8590}">
      <dgm:prSet/>
      <dgm:spPr/>
      <dgm:t>
        <a:bodyPr/>
        <a:lstStyle/>
        <a:p>
          <a:endParaRPr lang="en-MY" sz="1500"/>
        </a:p>
      </dgm:t>
    </dgm:pt>
    <dgm:pt modelId="{DA3B91EB-05FB-4D2C-8AA9-33F14BE3C670}" type="pres">
      <dgm:prSet presAssocID="{C21183C6-D493-421E-B762-A8BFAC3BC8DF}" presName="rootnode" presStyleCnt="0">
        <dgm:presLayoutVars>
          <dgm:chMax/>
          <dgm:chPref/>
          <dgm:dir/>
          <dgm:animLvl val="lvl"/>
        </dgm:presLayoutVars>
      </dgm:prSet>
      <dgm:spPr/>
    </dgm:pt>
    <dgm:pt modelId="{CD541777-4BF2-4D52-B2D7-B9611653D93E}" type="pres">
      <dgm:prSet presAssocID="{418DA38F-225B-43F6-996F-1BF20818524B}" presName="composite" presStyleCnt="0"/>
      <dgm:spPr/>
    </dgm:pt>
    <dgm:pt modelId="{173547EA-6A38-408D-AD24-BCA868BBAEC5}" type="pres">
      <dgm:prSet presAssocID="{418DA38F-225B-43F6-996F-1BF20818524B}" presName="LShape" presStyleLbl="alignNode1" presStyleIdx="0" presStyleCnt="11"/>
      <dgm:spPr/>
    </dgm:pt>
    <dgm:pt modelId="{3EEB1635-36CA-40AB-97FF-1B267CA85EB3}" type="pres">
      <dgm:prSet presAssocID="{418DA38F-225B-43F6-996F-1BF20818524B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00BCD4-B4D2-4EF8-A092-1D3FA514E163}" type="pres">
      <dgm:prSet presAssocID="{418DA38F-225B-43F6-996F-1BF20818524B}" presName="Triangle" presStyleLbl="alignNode1" presStyleIdx="1" presStyleCnt="11"/>
      <dgm:spPr/>
    </dgm:pt>
    <dgm:pt modelId="{787EBDF6-3ECF-4129-B040-8E765015C0E3}" type="pres">
      <dgm:prSet presAssocID="{5E2588BF-73BA-4162-9D01-539E3C3503AD}" presName="sibTrans" presStyleCnt="0"/>
      <dgm:spPr/>
    </dgm:pt>
    <dgm:pt modelId="{11299A02-38FF-494E-AFF6-23C06B483A32}" type="pres">
      <dgm:prSet presAssocID="{5E2588BF-73BA-4162-9D01-539E3C3503AD}" presName="space" presStyleCnt="0"/>
      <dgm:spPr/>
    </dgm:pt>
    <dgm:pt modelId="{D9B8C90C-8525-4AE1-9AD1-80844D5A295B}" type="pres">
      <dgm:prSet presAssocID="{00C94D87-C458-45B0-8B7A-34911D9707E3}" presName="composite" presStyleCnt="0"/>
      <dgm:spPr/>
    </dgm:pt>
    <dgm:pt modelId="{3CCC66AE-A082-4AE4-9947-D3F07EE63B5A}" type="pres">
      <dgm:prSet presAssocID="{00C94D87-C458-45B0-8B7A-34911D9707E3}" presName="LShape" presStyleLbl="alignNode1" presStyleIdx="2" presStyleCnt="11"/>
      <dgm:spPr/>
    </dgm:pt>
    <dgm:pt modelId="{585F83B1-67AC-4088-B265-18B83A4D91B6}" type="pres">
      <dgm:prSet presAssocID="{00C94D87-C458-45B0-8B7A-34911D9707E3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EEBB6B-E3A6-4C99-B335-609403793F05}" type="pres">
      <dgm:prSet presAssocID="{00C94D87-C458-45B0-8B7A-34911D9707E3}" presName="Triangle" presStyleLbl="alignNode1" presStyleIdx="3" presStyleCnt="11"/>
      <dgm:spPr/>
    </dgm:pt>
    <dgm:pt modelId="{322276E6-FB9E-4AB8-B541-EACD25D1604A}" type="pres">
      <dgm:prSet presAssocID="{4A8DA50B-6907-4F13-B2DA-3C9EC986FD29}" presName="sibTrans" presStyleCnt="0"/>
      <dgm:spPr/>
    </dgm:pt>
    <dgm:pt modelId="{093BCBC8-F797-49C0-BDF7-101D896E6719}" type="pres">
      <dgm:prSet presAssocID="{4A8DA50B-6907-4F13-B2DA-3C9EC986FD29}" presName="space" presStyleCnt="0"/>
      <dgm:spPr/>
    </dgm:pt>
    <dgm:pt modelId="{2D0E7A59-7C94-4236-8D61-08D78EAF3B81}" type="pres">
      <dgm:prSet presAssocID="{62F9218D-4A7B-4BA2-94AB-1629A83826BD}" presName="composite" presStyleCnt="0"/>
      <dgm:spPr/>
    </dgm:pt>
    <dgm:pt modelId="{A2235537-8C62-4084-821E-0C12458AEEC2}" type="pres">
      <dgm:prSet presAssocID="{62F9218D-4A7B-4BA2-94AB-1629A83826BD}" presName="LShape" presStyleLbl="alignNode1" presStyleIdx="4" presStyleCnt="11"/>
      <dgm:spPr/>
    </dgm:pt>
    <dgm:pt modelId="{A22649D0-4A7F-4C00-97AD-1F25EFDD47F6}" type="pres">
      <dgm:prSet presAssocID="{62F9218D-4A7B-4BA2-94AB-1629A83826BD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F96E352-EF81-4B95-BC30-BFD10B4ABF5D}" type="pres">
      <dgm:prSet presAssocID="{62F9218D-4A7B-4BA2-94AB-1629A83826BD}" presName="Triangle" presStyleLbl="alignNode1" presStyleIdx="5" presStyleCnt="11"/>
      <dgm:spPr/>
    </dgm:pt>
    <dgm:pt modelId="{262106EC-FD9F-4ABA-985F-47EB1C37EF8E}" type="pres">
      <dgm:prSet presAssocID="{1F92BDBF-9171-4F74-9B5E-E7627A1A1D94}" presName="sibTrans" presStyleCnt="0"/>
      <dgm:spPr/>
    </dgm:pt>
    <dgm:pt modelId="{79A13AE9-512C-4072-AED2-15B286DFDB1B}" type="pres">
      <dgm:prSet presAssocID="{1F92BDBF-9171-4F74-9B5E-E7627A1A1D94}" presName="space" presStyleCnt="0"/>
      <dgm:spPr/>
    </dgm:pt>
    <dgm:pt modelId="{62DAD883-C918-45D4-9967-EDD237275EE1}" type="pres">
      <dgm:prSet presAssocID="{78735238-C18B-4720-88B6-31ACA7A6CDC7}" presName="composite" presStyleCnt="0"/>
      <dgm:spPr/>
    </dgm:pt>
    <dgm:pt modelId="{4A23810B-B77E-4A5C-B1B5-1E16EF08FDAB}" type="pres">
      <dgm:prSet presAssocID="{78735238-C18B-4720-88B6-31ACA7A6CDC7}" presName="LShape" presStyleLbl="alignNode1" presStyleIdx="6" presStyleCnt="11"/>
      <dgm:spPr/>
    </dgm:pt>
    <dgm:pt modelId="{61EF8001-7544-4F17-9F14-EFCD3F329D1E}" type="pres">
      <dgm:prSet presAssocID="{78735238-C18B-4720-88B6-31ACA7A6CDC7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48783A-F485-401A-8F56-71AD80CACCBE}" type="pres">
      <dgm:prSet presAssocID="{78735238-C18B-4720-88B6-31ACA7A6CDC7}" presName="Triangle" presStyleLbl="alignNode1" presStyleIdx="7" presStyleCnt="11"/>
      <dgm:spPr/>
    </dgm:pt>
    <dgm:pt modelId="{CD80FC4C-A469-4D65-933F-F52CE79668EA}" type="pres">
      <dgm:prSet presAssocID="{C5A72844-6BB1-4A01-8A5B-6A29E39F7FD7}" presName="sibTrans" presStyleCnt="0"/>
      <dgm:spPr/>
    </dgm:pt>
    <dgm:pt modelId="{AC968EE9-1FBD-4F13-A57C-B3CD9D47C1EF}" type="pres">
      <dgm:prSet presAssocID="{C5A72844-6BB1-4A01-8A5B-6A29E39F7FD7}" presName="space" presStyleCnt="0"/>
      <dgm:spPr/>
    </dgm:pt>
    <dgm:pt modelId="{61BE78D0-D787-4B47-BCCA-D5D2C018BCD5}" type="pres">
      <dgm:prSet presAssocID="{509DE294-DC4B-4791-830C-A2490C37D6FC}" presName="composite" presStyleCnt="0"/>
      <dgm:spPr/>
    </dgm:pt>
    <dgm:pt modelId="{D49EBB36-DD4C-431B-9ED3-0DD1BEEAF254}" type="pres">
      <dgm:prSet presAssocID="{509DE294-DC4B-4791-830C-A2490C37D6FC}" presName="LShape" presStyleLbl="alignNode1" presStyleIdx="8" presStyleCnt="11"/>
      <dgm:spPr/>
    </dgm:pt>
    <dgm:pt modelId="{C1ECABEF-FCAF-49D9-B0F4-2EB6A86BE69B}" type="pres">
      <dgm:prSet presAssocID="{509DE294-DC4B-4791-830C-A2490C37D6FC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024AAB-9EF6-4F01-94C0-1972C4E27923}" type="pres">
      <dgm:prSet presAssocID="{509DE294-DC4B-4791-830C-A2490C37D6FC}" presName="Triangle" presStyleLbl="alignNode1" presStyleIdx="9" presStyleCnt="11"/>
      <dgm:spPr/>
    </dgm:pt>
    <dgm:pt modelId="{000C645F-80F5-4658-A1E3-997EEED52744}" type="pres">
      <dgm:prSet presAssocID="{59A72895-FB9C-42D6-BF56-699375B2B959}" presName="sibTrans" presStyleCnt="0"/>
      <dgm:spPr/>
    </dgm:pt>
    <dgm:pt modelId="{05E97D71-87CA-4900-A15C-BEDC0DDFEA70}" type="pres">
      <dgm:prSet presAssocID="{59A72895-FB9C-42D6-BF56-699375B2B959}" presName="space" presStyleCnt="0"/>
      <dgm:spPr/>
    </dgm:pt>
    <dgm:pt modelId="{F214B26E-2D83-41C1-AB09-2F92902E4131}" type="pres">
      <dgm:prSet presAssocID="{AC40A181-CA4B-419F-B347-BCE9B521BB6D}" presName="composite" presStyleCnt="0"/>
      <dgm:spPr/>
    </dgm:pt>
    <dgm:pt modelId="{893ABDA9-E531-4B6D-8154-4DB35E18C4F8}" type="pres">
      <dgm:prSet presAssocID="{AC40A181-CA4B-419F-B347-BCE9B521BB6D}" presName="LShape" presStyleLbl="alignNode1" presStyleIdx="10" presStyleCnt="11"/>
      <dgm:spPr/>
    </dgm:pt>
    <dgm:pt modelId="{8A0D0439-6450-4105-8516-C62CACA7CC7F}" type="pres">
      <dgm:prSet presAssocID="{AC40A181-CA4B-419F-B347-BCE9B521BB6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909085B-4BBD-464E-89B2-CF99CA15591A}" type="presOf" srcId="{C21183C6-D493-421E-B762-A8BFAC3BC8DF}" destId="{DA3B91EB-05FB-4D2C-8AA9-33F14BE3C670}" srcOrd="0" destOrd="0" presId="urn:microsoft.com/office/officeart/2009/3/layout/StepUpProcess"/>
    <dgm:cxn modelId="{E7817268-808D-4A37-AC70-5360FCB12EA5}" srcId="{C21183C6-D493-421E-B762-A8BFAC3BC8DF}" destId="{00C94D87-C458-45B0-8B7A-34911D9707E3}" srcOrd="1" destOrd="0" parTransId="{25DED12B-9D5E-4079-B6F6-561AEA349CDF}" sibTransId="{4A8DA50B-6907-4F13-B2DA-3C9EC986FD29}"/>
    <dgm:cxn modelId="{493C7773-07FA-4D7A-A836-86F3044227E2}" type="presOf" srcId="{418DA38F-225B-43F6-996F-1BF20818524B}" destId="{3EEB1635-36CA-40AB-97FF-1B267CA85EB3}" srcOrd="0" destOrd="0" presId="urn:microsoft.com/office/officeart/2009/3/layout/StepUpProcess"/>
    <dgm:cxn modelId="{CC6F6F81-0437-4018-A21B-53CF87662A14}" srcId="{C21183C6-D493-421E-B762-A8BFAC3BC8DF}" destId="{509DE294-DC4B-4791-830C-A2490C37D6FC}" srcOrd="4" destOrd="0" parTransId="{313D1F04-61CA-4B2A-B486-AE43445D3D84}" sibTransId="{59A72895-FB9C-42D6-BF56-699375B2B959}"/>
    <dgm:cxn modelId="{49AA753F-EDE6-4899-B597-999A3DDA8590}" srcId="{C21183C6-D493-421E-B762-A8BFAC3BC8DF}" destId="{78735238-C18B-4720-88B6-31ACA7A6CDC7}" srcOrd="3" destOrd="0" parTransId="{599A6531-9E8A-4AA8-8B17-86F6B410B6F8}" sibTransId="{C5A72844-6BB1-4A01-8A5B-6A29E39F7FD7}"/>
    <dgm:cxn modelId="{AD59D0FE-8512-492F-8D95-4D4E3F3EDF0D}" srcId="{C21183C6-D493-421E-B762-A8BFAC3BC8DF}" destId="{62F9218D-4A7B-4BA2-94AB-1629A83826BD}" srcOrd="2" destOrd="0" parTransId="{04F32F89-3E59-4529-B8AC-2DABDF5CB0CF}" sibTransId="{1F92BDBF-9171-4F74-9B5E-E7627A1A1D94}"/>
    <dgm:cxn modelId="{158F48EA-1002-4AEB-ABA1-3D7CD724F85B}" srcId="{C21183C6-D493-421E-B762-A8BFAC3BC8DF}" destId="{418DA38F-225B-43F6-996F-1BF20818524B}" srcOrd="0" destOrd="0" parTransId="{CA53269B-46B3-42AE-B648-72C4756AC552}" sibTransId="{5E2588BF-73BA-4162-9D01-539E3C3503AD}"/>
    <dgm:cxn modelId="{AEECEAFC-2AA3-4B08-9351-6CA4CC70938D}" type="presOf" srcId="{00C94D87-C458-45B0-8B7A-34911D9707E3}" destId="{585F83B1-67AC-4088-B265-18B83A4D91B6}" srcOrd="0" destOrd="0" presId="urn:microsoft.com/office/officeart/2009/3/layout/StepUpProcess"/>
    <dgm:cxn modelId="{740AD9E9-91E9-49BB-91DF-154C98D3C7E7}" type="presOf" srcId="{78735238-C18B-4720-88B6-31ACA7A6CDC7}" destId="{61EF8001-7544-4F17-9F14-EFCD3F329D1E}" srcOrd="0" destOrd="0" presId="urn:microsoft.com/office/officeart/2009/3/layout/StepUpProcess"/>
    <dgm:cxn modelId="{B24D32D5-C287-41D4-95E6-DC6060A5FD6D}" srcId="{C21183C6-D493-421E-B762-A8BFAC3BC8DF}" destId="{AC40A181-CA4B-419F-B347-BCE9B521BB6D}" srcOrd="5" destOrd="0" parTransId="{ADE74A81-199E-43D0-A821-34AD1F9D9C18}" sibTransId="{A2D88A13-E7B8-4E9D-AA74-5CC26C120E9C}"/>
    <dgm:cxn modelId="{5E8BCD50-8D2E-41F0-990A-B8022E622FA8}" type="presOf" srcId="{509DE294-DC4B-4791-830C-A2490C37D6FC}" destId="{C1ECABEF-FCAF-49D9-B0F4-2EB6A86BE69B}" srcOrd="0" destOrd="0" presId="urn:microsoft.com/office/officeart/2009/3/layout/StepUpProcess"/>
    <dgm:cxn modelId="{8A083E49-4642-455D-89A0-30D26F61423E}" type="presOf" srcId="{AC40A181-CA4B-419F-B347-BCE9B521BB6D}" destId="{8A0D0439-6450-4105-8516-C62CACA7CC7F}" srcOrd="0" destOrd="0" presId="urn:microsoft.com/office/officeart/2009/3/layout/StepUpProcess"/>
    <dgm:cxn modelId="{A5A900FE-CCAE-42A8-9DE8-2DF7361B59FD}" type="presOf" srcId="{62F9218D-4A7B-4BA2-94AB-1629A83826BD}" destId="{A22649D0-4A7F-4C00-97AD-1F25EFDD47F6}" srcOrd="0" destOrd="0" presId="urn:microsoft.com/office/officeart/2009/3/layout/StepUpProcess"/>
    <dgm:cxn modelId="{DD4A2500-3E8C-4BEB-9EDF-6F6A733B78D9}" type="presParOf" srcId="{DA3B91EB-05FB-4D2C-8AA9-33F14BE3C670}" destId="{CD541777-4BF2-4D52-B2D7-B9611653D93E}" srcOrd="0" destOrd="0" presId="urn:microsoft.com/office/officeart/2009/3/layout/StepUpProcess"/>
    <dgm:cxn modelId="{1847FE8E-929C-4D69-8398-FFED8E119A61}" type="presParOf" srcId="{CD541777-4BF2-4D52-B2D7-B9611653D93E}" destId="{173547EA-6A38-408D-AD24-BCA868BBAEC5}" srcOrd="0" destOrd="0" presId="urn:microsoft.com/office/officeart/2009/3/layout/StepUpProcess"/>
    <dgm:cxn modelId="{9BF00E8A-625F-4A08-8915-EAD7A2C8950F}" type="presParOf" srcId="{CD541777-4BF2-4D52-B2D7-B9611653D93E}" destId="{3EEB1635-36CA-40AB-97FF-1B267CA85EB3}" srcOrd="1" destOrd="0" presId="urn:microsoft.com/office/officeart/2009/3/layout/StepUpProcess"/>
    <dgm:cxn modelId="{C878E19A-03B3-4494-8B64-E4009D57E2AA}" type="presParOf" srcId="{CD541777-4BF2-4D52-B2D7-B9611653D93E}" destId="{8E00BCD4-B4D2-4EF8-A092-1D3FA514E163}" srcOrd="2" destOrd="0" presId="urn:microsoft.com/office/officeart/2009/3/layout/StepUpProcess"/>
    <dgm:cxn modelId="{BAF548F4-C070-44EF-B6A7-88D77631D83A}" type="presParOf" srcId="{DA3B91EB-05FB-4D2C-8AA9-33F14BE3C670}" destId="{787EBDF6-3ECF-4129-B040-8E765015C0E3}" srcOrd="1" destOrd="0" presId="urn:microsoft.com/office/officeart/2009/3/layout/StepUpProcess"/>
    <dgm:cxn modelId="{A2A87D82-BB7D-46E7-84E3-1FBF9526D385}" type="presParOf" srcId="{787EBDF6-3ECF-4129-B040-8E765015C0E3}" destId="{11299A02-38FF-494E-AFF6-23C06B483A32}" srcOrd="0" destOrd="0" presId="urn:microsoft.com/office/officeart/2009/3/layout/StepUpProcess"/>
    <dgm:cxn modelId="{FF425113-9C85-4BC6-A303-50CD234888D4}" type="presParOf" srcId="{DA3B91EB-05FB-4D2C-8AA9-33F14BE3C670}" destId="{D9B8C90C-8525-4AE1-9AD1-80844D5A295B}" srcOrd="2" destOrd="0" presId="urn:microsoft.com/office/officeart/2009/3/layout/StepUpProcess"/>
    <dgm:cxn modelId="{6EE2A677-A9B8-4DC4-8386-9B35866D47EF}" type="presParOf" srcId="{D9B8C90C-8525-4AE1-9AD1-80844D5A295B}" destId="{3CCC66AE-A082-4AE4-9947-D3F07EE63B5A}" srcOrd="0" destOrd="0" presId="urn:microsoft.com/office/officeart/2009/3/layout/StepUpProcess"/>
    <dgm:cxn modelId="{1A64FABA-37E3-4DBD-B0FC-53A44559CD34}" type="presParOf" srcId="{D9B8C90C-8525-4AE1-9AD1-80844D5A295B}" destId="{585F83B1-67AC-4088-B265-18B83A4D91B6}" srcOrd="1" destOrd="0" presId="urn:microsoft.com/office/officeart/2009/3/layout/StepUpProcess"/>
    <dgm:cxn modelId="{C459B6F6-A5DC-45B4-BFEE-9E503259DFDF}" type="presParOf" srcId="{D9B8C90C-8525-4AE1-9AD1-80844D5A295B}" destId="{49EEBB6B-E3A6-4C99-B335-609403793F05}" srcOrd="2" destOrd="0" presId="urn:microsoft.com/office/officeart/2009/3/layout/StepUpProcess"/>
    <dgm:cxn modelId="{5CE7BDDF-8B06-431E-8BAE-529F8761BD0E}" type="presParOf" srcId="{DA3B91EB-05FB-4D2C-8AA9-33F14BE3C670}" destId="{322276E6-FB9E-4AB8-B541-EACD25D1604A}" srcOrd="3" destOrd="0" presId="urn:microsoft.com/office/officeart/2009/3/layout/StepUpProcess"/>
    <dgm:cxn modelId="{23ED5776-73FB-45DE-A882-320C8AE79AAE}" type="presParOf" srcId="{322276E6-FB9E-4AB8-B541-EACD25D1604A}" destId="{093BCBC8-F797-49C0-BDF7-101D896E6719}" srcOrd="0" destOrd="0" presId="urn:microsoft.com/office/officeart/2009/3/layout/StepUpProcess"/>
    <dgm:cxn modelId="{AF4110E8-FCE5-40B1-84B9-4150FDFF85AC}" type="presParOf" srcId="{DA3B91EB-05FB-4D2C-8AA9-33F14BE3C670}" destId="{2D0E7A59-7C94-4236-8D61-08D78EAF3B81}" srcOrd="4" destOrd="0" presId="urn:microsoft.com/office/officeart/2009/3/layout/StepUpProcess"/>
    <dgm:cxn modelId="{563A8A87-202B-4208-9588-97F5A2AA594E}" type="presParOf" srcId="{2D0E7A59-7C94-4236-8D61-08D78EAF3B81}" destId="{A2235537-8C62-4084-821E-0C12458AEEC2}" srcOrd="0" destOrd="0" presId="urn:microsoft.com/office/officeart/2009/3/layout/StepUpProcess"/>
    <dgm:cxn modelId="{0EFC35D9-A1C5-4CD5-A576-01B9C69904A1}" type="presParOf" srcId="{2D0E7A59-7C94-4236-8D61-08D78EAF3B81}" destId="{A22649D0-4A7F-4C00-97AD-1F25EFDD47F6}" srcOrd="1" destOrd="0" presId="urn:microsoft.com/office/officeart/2009/3/layout/StepUpProcess"/>
    <dgm:cxn modelId="{C42A18AF-7AE4-4D97-B77A-D928DBBE27BC}" type="presParOf" srcId="{2D0E7A59-7C94-4236-8D61-08D78EAF3B81}" destId="{3F96E352-EF81-4B95-BC30-BFD10B4ABF5D}" srcOrd="2" destOrd="0" presId="urn:microsoft.com/office/officeart/2009/3/layout/StepUpProcess"/>
    <dgm:cxn modelId="{86EE28D2-C7FC-47CB-87AD-78DDAA3C9057}" type="presParOf" srcId="{DA3B91EB-05FB-4D2C-8AA9-33F14BE3C670}" destId="{262106EC-FD9F-4ABA-985F-47EB1C37EF8E}" srcOrd="5" destOrd="0" presId="urn:microsoft.com/office/officeart/2009/3/layout/StepUpProcess"/>
    <dgm:cxn modelId="{47427E08-5606-43B7-87DF-8CC8D9FB3342}" type="presParOf" srcId="{262106EC-FD9F-4ABA-985F-47EB1C37EF8E}" destId="{79A13AE9-512C-4072-AED2-15B286DFDB1B}" srcOrd="0" destOrd="0" presId="urn:microsoft.com/office/officeart/2009/3/layout/StepUpProcess"/>
    <dgm:cxn modelId="{6C40A507-6385-4440-9C9C-54B631B41B67}" type="presParOf" srcId="{DA3B91EB-05FB-4D2C-8AA9-33F14BE3C670}" destId="{62DAD883-C918-45D4-9967-EDD237275EE1}" srcOrd="6" destOrd="0" presId="urn:microsoft.com/office/officeart/2009/3/layout/StepUpProcess"/>
    <dgm:cxn modelId="{6686BEDC-451B-4F99-8302-9B9CBE0F15B9}" type="presParOf" srcId="{62DAD883-C918-45D4-9967-EDD237275EE1}" destId="{4A23810B-B77E-4A5C-B1B5-1E16EF08FDAB}" srcOrd="0" destOrd="0" presId="urn:microsoft.com/office/officeart/2009/3/layout/StepUpProcess"/>
    <dgm:cxn modelId="{72F362A9-4883-41B3-9A26-A7233517A4A0}" type="presParOf" srcId="{62DAD883-C918-45D4-9967-EDD237275EE1}" destId="{61EF8001-7544-4F17-9F14-EFCD3F329D1E}" srcOrd="1" destOrd="0" presId="urn:microsoft.com/office/officeart/2009/3/layout/StepUpProcess"/>
    <dgm:cxn modelId="{43872081-89D8-4507-9EC1-F052B2858B99}" type="presParOf" srcId="{62DAD883-C918-45D4-9967-EDD237275EE1}" destId="{EE48783A-F485-401A-8F56-71AD80CACCBE}" srcOrd="2" destOrd="0" presId="urn:microsoft.com/office/officeart/2009/3/layout/StepUpProcess"/>
    <dgm:cxn modelId="{E7D8D2BC-0AB1-4A60-B9C5-6BA04C8878BE}" type="presParOf" srcId="{DA3B91EB-05FB-4D2C-8AA9-33F14BE3C670}" destId="{CD80FC4C-A469-4D65-933F-F52CE79668EA}" srcOrd="7" destOrd="0" presId="urn:microsoft.com/office/officeart/2009/3/layout/StepUpProcess"/>
    <dgm:cxn modelId="{73ABF877-26BA-4245-A0F8-A8D1A7ACBE0A}" type="presParOf" srcId="{CD80FC4C-A469-4D65-933F-F52CE79668EA}" destId="{AC968EE9-1FBD-4F13-A57C-B3CD9D47C1EF}" srcOrd="0" destOrd="0" presId="urn:microsoft.com/office/officeart/2009/3/layout/StepUpProcess"/>
    <dgm:cxn modelId="{8A19EA97-7086-4582-9A66-5CE9291DBAD1}" type="presParOf" srcId="{DA3B91EB-05FB-4D2C-8AA9-33F14BE3C670}" destId="{61BE78D0-D787-4B47-BCCA-D5D2C018BCD5}" srcOrd="8" destOrd="0" presId="urn:microsoft.com/office/officeart/2009/3/layout/StepUpProcess"/>
    <dgm:cxn modelId="{EBEA2589-0739-4F38-B8F8-E0388C171914}" type="presParOf" srcId="{61BE78D0-D787-4B47-BCCA-D5D2C018BCD5}" destId="{D49EBB36-DD4C-431B-9ED3-0DD1BEEAF254}" srcOrd="0" destOrd="0" presId="urn:microsoft.com/office/officeart/2009/3/layout/StepUpProcess"/>
    <dgm:cxn modelId="{C04529B3-9669-4DE1-AF2A-C89F9A058C9D}" type="presParOf" srcId="{61BE78D0-D787-4B47-BCCA-D5D2C018BCD5}" destId="{C1ECABEF-FCAF-49D9-B0F4-2EB6A86BE69B}" srcOrd="1" destOrd="0" presId="urn:microsoft.com/office/officeart/2009/3/layout/StepUpProcess"/>
    <dgm:cxn modelId="{983488F7-F101-4EBC-82DB-FF7DF46E06DD}" type="presParOf" srcId="{61BE78D0-D787-4B47-BCCA-D5D2C018BCD5}" destId="{10024AAB-9EF6-4F01-94C0-1972C4E27923}" srcOrd="2" destOrd="0" presId="urn:microsoft.com/office/officeart/2009/3/layout/StepUpProcess"/>
    <dgm:cxn modelId="{3928EA75-BC55-4108-BFE9-3F79CA8A3361}" type="presParOf" srcId="{DA3B91EB-05FB-4D2C-8AA9-33F14BE3C670}" destId="{000C645F-80F5-4658-A1E3-997EEED52744}" srcOrd="9" destOrd="0" presId="urn:microsoft.com/office/officeart/2009/3/layout/StepUpProcess"/>
    <dgm:cxn modelId="{B3F40A04-0D46-40B5-AE17-D52B5C03D6B2}" type="presParOf" srcId="{000C645F-80F5-4658-A1E3-997EEED52744}" destId="{05E97D71-87CA-4900-A15C-BEDC0DDFEA70}" srcOrd="0" destOrd="0" presId="urn:microsoft.com/office/officeart/2009/3/layout/StepUpProcess"/>
    <dgm:cxn modelId="{6E738045-F4C2-42D2-8B11-B03BD52F360F}" type="presParOf" srcId="{DA3B91EB-05FB-4D2C-8AA9-33F14BE3C670}" destId="{F214B26E-2D83-41C1-AB09-2F92902E4131}" srcOrd="10" destOrd="0" presId="urn:microsoft.com/office/officeart/2009/3/layout/StepUpProcess"/>
    <dgm:cxn modelId="{15A9049B-5F83-4331-BA4E-07680B838C96}" type="presParOf" srcId="{F214B26E-2D83-41C1-AB09-2F92902E4131}" destId="{893ABDA9-E531-4B6D-8154-4DB35E18C4F8}" srcOrd="0" destOrd="0" presId="urn:microsoft.com/office/officeart/2009/3/layout/StepUpProcess"/>
    <dgm:cxn modelId="{8477217B-75AB-499E-9234-479F52245190}" type="presParOf" srcId="{F214B26E-2D83-41C1-AB09-2F92902E4131}" destId="{8A0D0439-6450-4105-8516-C62CACA7CC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5014D-8C5D-48A7-9983-85C77FD4BA78}">
      <dsp:nvSpPr>
        <dsp:cNvPr id="0" name=""/>
        <dsp:cNvSpPr/>
      </dsp:nvSpPr>
      <dsp:spPr>
        <a:xfrm>
          <a:off x="5984" y="353507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9</a:t>
          </a:r>
          <a:r>
            <a:rPr lang="en-MY" sz="1800" kern="1200" baseline="30000" dirty="0" smtClean="0"/>
            <a:t>th</a:t>
          </a:r>
          <a:r>
            <a:rPr lang="en-MY" sz="1800" kern="1200" dirty="0" smtClean="0"/>
            <a:t> Malaysian Plan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(2006-2010)</a:t>
          </a:r>
        </a:p>
      </dsp:txBody>
      <dsp:txXfrm>
        <a:off x="25257" y="372780"/>
        <a:ext cx="2593547" cy="619477"/>
      </dsp:txXfrm>
    </dsp:sp>
    <dsp:sp modelId="{1D0089D4-748D-414C-A004-7D191DD52164}">
      <dsp:nvSpPr>
        <dsp:cNvPr id="0" name=""/>
        <dsp:cNvSpPr/>
      </dsp:nvSpPr>
      <dsp:spPr>
        <a:xfrm rot="5400000">
          <a:off x="1264454" y="1069107"/>
          <a:ext cx="115154" cy="1151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3E5DE-F9CF-4FD4-A18E-59F16CE2794D}">
      <dsp:nvSpPr>
        <dsp:cNvPr id="0" name=""/>
        <dsp:cNvSpPr/>
      </dsp:nvSpPr>
      <dsp:spPr>
        <a:xfrm>
          <a:off x="5984" y="1241838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/>
            <a:t>GHS</a:t>
          </a:r>
          <a:endParaRPr lang="en-MY" sz="1200" kern="1200" dirty="0"/>
        </a:p>
      </dsp:txBody>
      <dsp:txXfrm>
        <a:off x="25257" y="1261111"/>
        <a:ext cx="2593547" cy="619477"/>
      </dsp:txXfrm>
    </dsp:sp>
    <dsp:sp modelId="{30989A2A-4598-4B22-9293-AE7D59D648DB}">
      <dsp:nvSpPr>
        <dsp:cNvPr id="0" name=""/>
        <dsp:cNvSpPr/>
      </dsp:nvSpPr>
      <dsp:spPr>
        <a:xfrm rot="5400000">
          <a:off x="1264454" y="1957439"/>
          <a:ext cx="115154" cy="1151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2E8A3-FC32-4790-88F9-CA6E27459B68}">
      <dsp:nvSpPr>
        <dsp:cNvPr id="0" name=""/>
        <dsp:cNvSpPr/>
      </dsp:nvSpPr>
      <dsp:spPr>
        <a:xfrm>
          <a:off x="5984" y="2130170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/>
            <a:t>Incentive to Industries</a:t>
          </a:r>
          <a:endParaRPr lang="en-MY" sz="1200" kern="1200" dirty="0"/>
        </a:p>
      </dsp:txBody>
      <dsp:txXfrm>
        <a:off x="25257" y="2149443"/>
        <a:ext cx="2593547" cy="619477"/>
      </dsp:txXfrm>
    </dsp:sp>
    <dsp:sp modelId="{6031FA7E-7BDD-457A-BDE1-0638BF49BBFA}">
      <dsp:nvSpPr>
        <dsp:cNvPr id="0" name=""/>
        <dsp:cNvSpPr/>
      </dsp:nvSpPr>
      <dsp:spPr>
        <a:xfrm rot="5400000">
          <a:off x="1264454" y="2845770"/>
          <a:ext cx="115154" cy="1151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79FC6-D76B-4FE1-9C86-33A10B773DCB}">
      <dsp:nvSpPr>
        <dsp:cNvPr id="0" name=""/>
        <dsp:cNvSpPr/>
      </dsp:nvSpPr>
      <dsp:spPr>
        <a:xfrm>
          <a:off x="5984" y="3018501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/>
            <a:t>3R related technologies</a:t>
          </a:r>
          <a:endParaRPr lang="en-MY" sz="1200" kern="1200" dirty="0"/>
        </a:p>
      </dsp:txBody>
      <dsp:txXfrm>
        <a:off x="25257" y="3037774"/>
        <a:ext cx="2593547" cy="619477"/>
      </dsp:txXfrm>
    </dsp:sp>
    <dsp:sp modelId="{789E499F-0C68-43AA-B2B5-CBADEC2FA2E4}">
      <dsp:nvSpPr>
        <dsp:cNvPr id="0" name=""/>
        <dsp:cNvSpPr/>
      </dsp:nvSpPr>
      <dsp:spPr>
        <a:xfrm rot="5400000">
          <a:off x="1264454" y="3734102"/>
          <a:ext cx="115154" cy="1151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06DC8-873C-4703-9378-7FA4E4AA1519}">
      <dsp:nvSpPr>
        <dsp:cNvPr id="0" name=""/>
        <dsp:cNvSpPr/>
      </dsp:nvSpPr>
      <dsp:spPr>
        <a:xfrm>
          <a:off x="5984" y="3906833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/>
            <a:t>Address indiscriminate use of toxic chemicals in agriculture</a:t>
          </a:r>
          <a:endParaRPr lang="en-MY" sz="1200" kern="1200" dirty="0"/>
        </a:p>
      </dsp:txBody>
      <dsp:txXfrm>
        <a:off x="25257" y="3926106"/>
        <a:ext cx="2593547" cy="619477"/>
      </dsp:txXfrm>
    </dsp:sp>
    <dsp:sp modelId="{446F384C-8715-4B33-9535-F2876ED4CF7E}">
      <dsp:nvSpPr>
        <dsp:cNvPr id="0" name=""/>
        <dsp:cNvSpPr/>
      </dsp:nvSpPr>
      <dsp:spPr>
        <a:xfrm>
          <a:off x="3006570" y="353507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10</a:t>
          </a:r>
          <a:r>
            <a:rPr lang="en-MY" sz="1800" kern="1200" baseline="30000" dirty="0" smtClean="0"/>
            <a:t>th</a:t>
          </a:r>
          <a:r>
            <a:rPr lang="en-MY" sz="1800" kern="1200" dirty="0" smtClean="0"/>
            <a:t> Malaysian Plan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(2011-2015)</a:t>
          </a:r>
          <a:endParaRPr lang="en-MY" sz="1800" kern="1200" dirty="0"/>
        </a:p>
      </dsp:txBody>
      <dsp:txXfrm>
        <a:off x="3025843" y="372780"/>
        <a:ext cx="2593547" cy="619477"/>
      </dsp:txXfrm>
    </dsp:sp>
    <dsp:sp modelId="{7DFFE621-0D94-493F-9161-A26F410603F7}">
      <dsp:nvSpPr>
        <dsp:cNvPr id="0" name=""/>
        <dsp:cNvSpPr/>
      </dsp:nvSpPr>
      <dsp:spPr>
        <a:xfrm rot="5400000">
          <a:off x="4265040" y="1069107"/>
          <a:ext cx="115154" cy="1151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4502A-F423-4CF1-B823-2DA2DE2EF055}">
      <dsp:nvSpPr>
        <dsp:cNvPr id="0" name=""/>
        <dsp:cNvSpPr/>
      </dsp:nvSpPr>
      <dsp:spPr>
        <a:xfrm>
          <a:off x="3006570" y="1241838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/>
            <a:t>Focus on waste management</a:t>
          </a:r>
          <a:endParaRPr lang="en-MY" sz="1200" kern="1200" dirty="0"/>
        </a:p>
      </dsp:txBody>
      <dsp:txXfrm>
        <a:off x="3025843" y="1261111"/>
        <a:ext cx="2593547" cy="619477"/>
      </dsp:txXfrm>
    </dsp:sp>
    <dsp:sp modelId="{B836650A-77CE-40B7-B680-F282F4B7A760}">
      <dsp:nvSpPr>
        <dsp:cNvPr id="0" name=""/>
        <dsp:cNvSpPr/>
      </dsp:nvSpPr>
      <dsp:spPr>
        <a:xfrm>
          <a:off x="6007157" y="353507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11</a:t>
          </a:r>
          <a:r>
            <a:rPr lang="en-MY" sz="1800" kern="1200" baseline="30000" dirty="0" smtClean="0"/>
            <a:t>th</a:t>
          </a:r>
          <a:r>
            <a:rPr lang="en-MY" sz="1800" kern="1200" dirty="0" smtClean="0"/>
            <a:t> Malaysian Plan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(2016-2020)</a:t>
          </a:r>
          <a:endParaRPr lang="en-MY" sz="1800" kern="1200" dirty="0"/>
        </a:p>
      </dsp:txBody>
      <dsp:txXfrm>
        <a:off x="6026430" y="372780"/>
        <a:ext cx="2593547" cy="619477"/>
      </dsp:txXfrm>
    </dsp:sp>
    <dsp:sp modelId="{7289C480-0FAF-454E-B733-1BD8CAC4A499}">
      <dsp:nvSpPr>
        <dsp:cNvPr id="0" name=""/>
        <dsp:cNvSpPr/>
      </dsp:nvSpPr>
      <dsp:spPr>
        <a:xfrm rot="5400000">
          <a:off x="7265626" y="1069107"/>
          <a:ext cx="115154" cy="1151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33FAC-5DA5-443B-80FB-5B1005656B8D}">
      <dsp:nvSpPr>
        <dsp:cNvPr id="0" name=""/>
        <dsp:cNvSpPr/>
      </dsp:nvSpPr>
      <dsp:spPr>
        <a:xfrm>
          <a:off x="6007157" y="1241838"/>
          <a:ext cx="2632093" cy="65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/>
            <a:t>5 strategies proposed to strengthen and integrate chemical management framework system in Malaysia  </a:t>
          </a:r>
          <a:endParaRPr lang="en-MY" sz="1200" kern="1200" dirty="0"/>
        </a:p>
      </dsp:txBody>
      <dsp:txXfrm>
        <a:off x="6026430" y="1261111"/>
        <a:ext cx="2593547" cy="61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547EA-6A38-408D-AD24-BCA868BBAEC5}">
      <dsp:nvSpPr>
        <dsp:cNvPr id="0" name=""/>
        <dsp:cNvSpPr/>
      </dsp:nvSpPr>
      <dsp:spPr>
        <a:xfrm rot="5400000">
          <a:off x="273493" y="2354593"/>
          <a:ext cx="810359" cy="13484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B1635-36CA-40AB-97FF-1B267CA85EB3}">
      <dsp:nvSpPr>
        <dsp:cNvPr id="0" name=""/>
        <dsp:cNvSpPr/>
      </dsp:nvSpPr>
      <dsp:spPr>
        <a:xfrm>
          <a:off x="138224" y="2757480"/>
          <a:ext cx="1217361" cy="106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1994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RC launched in Malaysia</a:t>
          </a:r>
          <a:endParaRPr lang="en-MY" sz="1500" kern="1200" dirty="0"/>
        </a:p>
      </dsp:txBody>
      <dsp:txXfrm>
        <a:off x="138224" y="2757480"/>
        <a:ext cx="1217361" cy="1067088"/>
      </dsp:txXfrm>
    </dsp:sp>
    <dsp:sp modelId="{8E00BCD4-B4D2-4EF8-A092-1D3FA514E163}">
      <dsp:nvSpPr>
        <dsp:cNvPr id="0" name=""/>
        <dsp:cNvSpPr/>
      </dsp:nvSpPr>
      <dsp:spPr>
        <a:xfrm>
          <a:off x="1125895" y="2255321"/>
          <a:ext cx="229690" cy="229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C66AE-A082-4AE4-9947-D3F07EE63B5A}">
      <dsp:nvSpPr>
        <dsp:cNvPr id="0" name=""/>
        <dsp:cNvSpPr/>
      </dsp:nvSpPr>
      <dsp:spPr>
        <a:xfrm rot="5400000">
          <a:off x="1763782" y="1985820"/>
          <a:ext cx="810359" cy="13484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F83B1-67AC-4088-B265-18B83A4D91B6}">
      <dsp:nvSpPr>
        <dsp:cNvPr id="0" name=""/>
        <dsp:cNvSpPr/>
      </dsp:nvSpPr>
      <dsp:spPr>
        <a:xfrm>
          <a:off x="1628512" y="2388707"/>
          <a:ext cx="1217361" cy="106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1994-99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Guiding Principles / 6 codes/ self assessment format</a:t>
          </a:r>
          <a:endParaRPr lang="en-MY" sz="1500" kern="1200" dirty="0"/>
        </a:p>
      </dsp:txBody>
      <dsp:txXfrm>
        <a:off x="1628512" y="2388707"/>
        <a:ext cx="1217361" cy="1067088"/>
      </dsp:txXfrm>
    </dsp:sp>
    <dsp:sp modelId="{49EEBB6B-E3A6-4C99-B335-609403793F05}">
      <dsp:nvSpPr>
        <dsp:cNvPr id="0" name=""/>
        <dsp:cNvSpPr/>
      </dsp:nvSpPr>
      <dsp:spPr>
        <a:xfrm>
          <a:off x="2616183" y="1886548"/>
          <a:ext cx="229690" cy="229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35537-8C62-4084-821E-0C12458AEEC2}">
      <dsp:nvSpPr>
        <dsp:cNvPr id="0" name=""/>
        <dsp:cNvSpPr/>
      </dsp:nvSpPr>
      <dsp:spPr>
        <a:xfrm rot="5400000">
          <a:off x="3254070" y="1617047"/>
          <a:ext cx="810359" cy="13484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649D0-4A7F-4C00-97AD-1F25EFDD47F6}">
      <dsp:nvSpPr>
        <dsp:cNvPr id="0" name=""/>
        <dsp:cNvSpPr/>
      </dsp:nvSpPr>
      <dsp:spPr>
        <a:xfrm>
          <a:off x="3118801" y="2019934"/>
          <a:ext cx="1217361" cy="106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2000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Indicators of Performance</a:t>
          </a:r>
        </a:p>
      </dsp:txBody>
      <dsp:txXfrm>
        <a:off x="3118801" y="2019934"/>
        <a:ext cx="1217361" cy="1067088"/>
      </dsp:txXfrm>
    </dsp:sp>
    <dsp:sp modelId="{3F96E352-EF81-4B95-BC30-BFD10B4ABF5D}">
      <dsp:nvSpPr>
        <dsp:cNvPr id="0" name=""/>
        <dsp:cNvSpPr/>
      </dsp:nvSpPr>
      <dsp:spPr>
        <a:xfrm>
          <a:off x="4106471" y="1517774"/>
          <a:ext cx="229690" cy="229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3810B-B77E-4A5C-B1B5-1E16EF08FDAB}">
      <dsp:nvSpPr>
        <dsp:cNvPr id="0" name=""/>
        <dsp:cNvSpPr/>
      </dsp:nvSpPr>
      <dsp:spPr>
        <a:xfrm rot="5400000">
          <a:off x="4744358" y="1248273"/>
          <a:ext cx="810359" cy="13484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F8001-7544-4F17-9F14-EFCD3F329D1E}">
      <dsp:nvSpPr>
        <dsp:cNvPr id="0" name=""/>
        <dsp:cNvSpPr/>
      </dsp:nvSpPr>
      <dsp:spPr>
        <a:xfrm>
          <a:off x="4609089" y="1651160"/>
          <a:ext cx="1217361" cy="106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2002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RC Awards</a:t>
          </a:r>
          <a:endParaRPr lang="en-MY" sz="1500" kern="1200" dirty="0"/>
        </a:p>
      </dsp:txBody>
      <dsp:txXfrm>
        <a:off x="4609089" y="1651160"/>
        <a:ext cx="1217361" cy="1067088"/>
      </dsp:txXfrm>
    </dsp:sp>
    <dsp:sp modelId="{EE48783A-F485-401A-8F56-71AD80CACCBE}">
      <dsp:nvSpPr>
        <dsp:cNvPr id="0" name=""/>
        <dsp:cNvSpPr/>
      </dsp:nvSpPr>
      <dsp:spPr>
        <a:xfrm>
          <a:off x="5596760" y="1149001"/>
          <a:ext cx="229690" cy="229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BB36-DD4C-431B-9ED3-0DD1BEEAF254}">
      <dsp:nvSpPr>
        <dsp:cNvPr id="0" name=""/>
        <dsp:cNvSpPr/>
      </dsp:nvSpPr>
      <dsp:spPr>
        <a:xfrm rot="5400000">
          <a:off x="6234646" y="879500"/>
          <a:ext cx="810359" cy="13484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ABEF-FCAF-49D9-B0F4-2EB6A86BE69B}">
      <dsp:nvSpPr>
        <dsp:cNvPr id="0" name=""/>
        <dsp:cNvSpPr/>
      </dsp:nvSpPr>
      <dsp:spPr>
        <a:xfrm>
          <a:off x="6099377" y="1282387"/>
          <a:ext cx="1217361" cy="106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2010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smtClean="0"/>
            <a:t> RC </a:t>
          </a:r>
          <a:r>
            <a:rPr lang="en-MY" sz="1500" kern="1200" dirty="0" err="1" smtClean="0"/>
            <a:t>Mgmt</a:t>
          </a:r>
          <a:r>
            <a:rPr lang="en-MY" sz="1500" kern="1200" dirty="0" smtClean="0"/>
            <a:t> System</a:t>
          </a:r>
          <a:endParaRPr lang="en-MY" sz="1500" kern="1200" dirty="0"/>
        </a:p>
      </dsp:txBody>
      <dsp:txXfrm>
        <a:off x="6099377" y="1282387"/>
        <a:ext cx="1217361" cy="1067088"/>
      </dsp:txXfrm>
    </dsp:sp>
    <dsp:sp modelId="{10024AAB-9EF6-4F01-94C0-1972C4E27923}">
      <dsp:nvSpPr>
        <dsp:cNvPr id="0" name=""/>
        <dsp:cNvSpPr/>
      </dsp:nvSpPr>
      <dsp:spPr>
        <a:xfrm>
          <a:off x="7087048" y="780228"/>
          <a:ext cx="229690" cy="229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ABDA9-E531-4B6D-8154-4DB35E18C4F8}">
      <dsp:nvSpPr>
        <dsp:cNvPr id="0" name=""/>
        <dsp:cNvSpPr/>
      </dsp:nvSpPr>
      <dsp:spPr>
        <a:xfrm rot="5400000">
          <a:off x="7724935" y="510727"/>
          <a:ext cx="810359" cy="13484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D0439-6450-4105-8516-C62CACA7CC7F}">
      <dsp:nvSpPr>
        <dsp:cNvPr id="0" name=""/>
        <dsp:cNvSpPr/>
      </dsp:nvSpPr>
      <dsp:spPr>
        <a:xfrm>
          <a:off x="7589666" y="913614"/>
          <a:ext cx="1217361" cy="106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b="1" kern="1200" dirty="0" smtClean="0"/>
            <a:t>2017 Security code launched</a:t>
          </a:r>
          <a:endParaRPr lang="en-MY" sz="1500" b="1" kern="1200" dirty="0"/>
        </a:p>
      </dsp:txBody>
      <dsp:txXfrm>
        <a:off x="7589666" y="913614"/>
        <a:ext cx="1217361" cy="106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A2178B35-47AF-4DC6-86AD-B1BBA043A960}" type="datetimeFigureOut">
              <a:rPr lang="en-MY" smtClean="0"/>
              <a:t>5/2/2020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2FC86C6C-9241-470C-91F2-E06F73EAF02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009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9" y="4860687"/>
            <a:ext cx="5681979" cy="4604861"/>
          </a:xfrm>
          <a:prstGeom prst="rect">
            <a:avLst/>
          </a:prstGeom>
          <a:noFill/>
          <a:ln>
            <a:noFill/>
          </a:ln>
        </p:spPr>
        <p:txBody>
          <a:bodyPr lIns="94762" tIns="94762" rIns="94762" bIns="947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104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10249" y="4860687"/>
            <a:ext cx="5681979" cy="4604861"/>
          </a:xfrm>
          <a:prstGeom prst="rect">
            <a:avLst/>
          </a:prstGeom>
        </p:spPr>
        <p:txBody>
          <a:bodyPr lIns="94762" tIns="94762" rIns="94762" bIns="94762" anchor="t" anchorCtr="0">
            <a:no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presentation provides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overview of chemical safety and security management initiative undertaken by Malaysia in their capacity to mitigate the risks arising from chemical accident, potential misuse of toxic chemicals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including the threat of terrorism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3370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CAS number – 158 million unique</a:t>
            </a:r>
            <a:r>
              <a:rPr lang="en-GB" baseline="0" dirty="0" smtClean="0"/>
              <a:t> organic and inorganic substances not including products</a:t>
            </a:r>
          </a:p>
          <a:p>
            <a:r>
              <a:rPr lang="en-GB" baseline="0" dirty="0" smtClean="0"/>
              <a:t>Continued use motivated by cost, effectiveness, greed and lack of green alternatives</a:t>
            </a:r>
          </a:p>
          <a:p>
            <a:r>
              <a:rPr lang="en-GB" baseline="0" dirty="0" smtClean="0"/>
              <a:t>Awareness lacking especially among the SME and consumers</a:t>
            </a:r>
          </a:p>
          <a:p>
            <a:r>
              <a:rPr lang="en-GB" baseline="0" dirty="0" smtClean="0"/>
              <a:t>Rohan have a comprehensive presentation on </a:t>
            </a:r>
            <a:r>
              <a:rPr lang="en-GB" baseline="0" smtClean="0"/>
              <a:t>human factor </a:t>
            </a:r>
            <a:r>
              <a:rPr lang="en-GB" baseline="0" dirty="0" smtClean="0"/>
              <a:t>due to lack of skill and knowledge</a:t>
            </a:r>
          </a:p>
          <a:p>
            <a:r>
              <a:rPr lang="en-GB" baseline="0" dirty="0" smtClean="0"/>
              <a:t>Security management comes with additional cost to industry</a:t>
            </a:r>
          </a:p>
          <a:p>
            <a:r>
              <a:rPr lang="en-GB" baseline="0" dirty="0" smtClean="0"/>
              <a:t>Big data management is the way forward in managing crisis nowadays and Malaysia is also looking into having a comprehensive and real time data</a:t>
            </a:r>
          </a:p>
          <a:p>
            <a:r>
              <a:rPr lang="en-GB" baseline="0" dirty="0" smtClean="0"/>
              <a:t>Financial limitation particularly on chemical safety and security which has no direct benefit to industries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896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030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Our NAP</a:t>
            </a:r>
            <a:r>
              <a:rPr lang="en-MY" baseline="0" dirty="0" smtClean="0"/>
              <a:t> in chemical safety is represented in our 5 years Malaysian development plan known as MDP. </a:t>
            </a:r>
          </a:p>
          <a:p>
            <a:r>
              <a:rPr lang="en-MY" baseline="0" dirty="0" smtClean="0"/>
              <a:t>Chemical management has been an essential part of MDP since 1967. </a:t>
            </a:r>
          </a:p>
          <a:p>
            <a:r>
              <a:rPr lang="en-MY" baseline="0" dirty="0" smtClean="0"/>
              <a:t>It has been a progression with ultimate goal of sustainable development goals by 2025 meaning </a:t>
            </a:r>
            <a:r>
              <a:rPr lang="en-MY" dirty="0" smtClean="0"/>
              <a:t>a substantial use of chemicals is essential to meet the social and economic goals of the world community, with a high degree of safety when best practices are followed</a:t>
            </a:r>
            <a:r>
              <a:rPr lang="en-MY" baseline="0" dirty="0" smtClean="0"/>
              <a:t> </a:t>
            </a:r>
          </a:p>
          <a:p>
            <a:r>
              <a:rPr lang="en-MY" baseline="0" dirty="0" smtClean="0"/>
              <a:t>Currently we are at 11</a:t>
            </a:r>
            <a:r>
              <a:rPr lang="en-MY" baseline="30000" dirty="0" smtClean="0"/>
              <a:t>th</a:t>
            </a:r>
            <a:r>
              <a:rPr lang="en-MY" baseline="0" dirty="0" smtClean="0"/>
              <a:t> MDP covering year 2015-2020 which focuses on 5 strategies.</a:t>
            </a:r>
          </a:p>
          <a:p>
            <a:endParaRPr lang="en-MY" dirty="0" smtClean="0"/>
          </a:p>
          <a:p>
            <a:endParaRPr lang="en-MY" dirty="0" smtClean="0"/>
          </a:p>
          <a:p>
            <a:r>
              <a:rPr lang="en-MY" dirty="0" smtClean="0"/>
              <a:t>3R = reduce, reuse and recycle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739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050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Funding is essential</a:t>
            </a:r>
            <a:r>
              <a:rPr lang="en-GB" baseline="0" dirty="0" smtClean="0"/>
              <a:t> to promote and sustain chemical management. Having chemical management as an agenda of the 11</a:t>
            </a:r>
            <a:r>
              <a:rPr lang="en-GB" baseline="30000" dirty="0" smtClean="0"/>
              <a:t>th</a:t>
            </a:r>
            <a:r>
              <a:rPr lang="en-GB" baseline="0" dirty="0" smtClean="0"/>
              <a:t> MDP allows access to resource including funding. It also reflects strong government commitment in chemical management.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338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stated that at least 9 government agencies enforcing at least 9 acts on chemical safety and security. Overlapping and</a:t>
            </a:r>
            <a:r>
              <a:rPr lang="en-GB" baseline="0" dirty="0" smtClean="0"/>
              <a:t> duplication of functions, roles and activities can be observed. Strategy 2 looks into one stop centre, a Lean and mean organization structure as well as streamlining all acts under one roof is the way forward.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006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Still remain</a:t>
            </a:r>
            <a:r>
              <a:rPr lang="en-GB" baseline="0" dirty="0" smtClean="0"/>
              <a:t> as proposal due to cost of such integration.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9774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Big</a:t>
            </a:r>
            <a:r>
              <a:rPr lang="en-GB" baseline="0" dirty="0" smtClean="0"/>
              <a:t> data give access to information during crisis management and policy decision. Having a real time integrated and comprehensive inventory of chemical and waste will provide the required big data.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507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Risk assessment – Malaysia has embarked on risk / hazard mapping and</a:t>
            </a:r>
            <a:r>
              <a:rPr lang="en-GB" baseline="0" dirty="0" smtClean="0"/>
              <a:t> latest national risk register which is part of chemical risk assessment. This strategy is also relates to strategy 3.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572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</a:t>
            </a:r>
            <a:r>
              <a:rPr lang="en-GB" baseline="0" dirty="0" smtClean="0"/>
              <a:t> single personnel which involved in chemical safety need to continuously trained. Malaysia through DOSH introduced CEP point system for those competent personnel including safety officer to maintain their competency</a:t>
            </a:r>
          </a:p>
          <a:p>
            <a:r>
              <a:rPr lang="en-GB" baseline="0" dirty="0" smtClean="0"/>
              <a:t>On capacity building on chemical incident mitigation, Malaysia currently focuses on mass casualties management and medical response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577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720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 2010 – control on transit, transhipment and importation of dual use goods. </a:t>
            </a:r>
          </a:p>
          <a:p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CWC Act Malaysia has</a:t>
            </a:r>
            <a:r>
              <a:rPr lang="en-MY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incorporated verification regime to monitor movement of schedule chemicals and inspection of industries </a:t>
            </a:r>
            <a:endParaRPr lang="en-MY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MY" sz="11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Explosives Act 1957</a:t>
            </a:r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MY" sz="11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Malaysian</a:t>
            </a:r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laws which enacted relating to the manufacture, use, sale, storage, transport, import and export of </a:t>
            </a:r>
            <a:r>
              <a:rPr lang="en-MY" sz="11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explosives</a:t>
            </a:r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MY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MY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Vehicles carrying DG is the latest laws</a:t>
            </a:r>
            <a:r>
              <a:rPr lang="en-MY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covers both chemical security and safety</a:t>
            </a:r>
          </a:p>
          <a:p>
            <a:r>
              <a:rPr lang="en-MY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 -</a:t>
            </a:r>
            <a:r>
              <a:rPr lang="en-MY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voluntary commitment by global chemical industry to drive continuous improvement and achieve excellence in environmental, health and safety, transport and security performance. Malaysia has a strong representation in RC. </a:t>
            </a:r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3028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voluntary commitment by global chemical industry to drive continuous improvement and achieve excellence in environmental, health and safety, transport and security performance.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67292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10249" y="4860687"/>
            <a:ext cx="5681979" cy="4604861"/>
          </a:xfrm>
          <a:prstGeom prst="rect">
            <a:avLst/>
          </a:prstGeom>
        </p:spPr>
        <p:txBody>
          <a:bodyPr lIns="94762" tIns="94762" rIns="94762" bIns="947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16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think it’s easy to be diverted from</a:t>
            </a:r>
            <a:r>
              <a:rPr lang="en-GB" baseline="0" dirty="0" smtClean="0"/>
              <a:t> this topic due to broad definition of both chemical safety and security.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latin typeface="Arial" panose="020B0604020202020204" pitchFamily="34" charset="0"/>
              </a:rPr>
              <a:t>Chemical safety </a:t>
            </a:r>
            <a:r>
              <a:rPr lang="en-US" sz="1100" dirty="0" smtClean="0">
                <a:latin typeface="Arial" panose="020B0604020202020204" pitchFamily="34" charset="0"/>
              </a:rPr>
              <a:t>and </a:t>
            </a:r>
            <a:r>
              <a:rPr lang="en-US" sz="1100" b="1" dirty="0" smtClean="0">
                <a:latin typeface="Arial" panose="020B0604020202020204" pitchFamily="34" charset="0"/>
              </a:rPr>
              <a:t>security</a:t>
            </a:r>
            <a:r>
              <a:rPr lang="en-US" sz="1100" dirty="0" smtClean="0">
                <a:latin typeface="Arial" panose="020B0604020202020204" pitchFamily="34" charset="0"/>
              </a:rPr>
              <a:t> referred to measures taken at the governmental and private enterprises to ensure chemistry is practiced in safe and secure manner.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Chemical safety – non deliberate releases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panose="020B0604020202020204" pitchFamily="34" charset="0"/>
              </a:rPr>
              <a:t>Chemical security – deliberate releases</a:t>
            </a:r>
          </a:p>
          <a:p>
            <a:r>
              <a:rPr lang="en-GB" baseline="0" dirty="0" smtClean="0"/>
              <a:t>In this context, Malaysia has implemented substantial measures in relation to chemical safety and security although gaps do exists.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355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188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170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baseline="0" dirty="0" smtClean="0"/>
              <a:t>A strong and comprehensive legal framework provides the basic needs to govern chemical safety and security.  </a:t>
            </a:r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282615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SAICM – strategic approach</a:t>
            </a:r>
            <a:r>
              <a:rPr lang="en-GB" baseline="0" dirty="0" smtClean="0"/>
              <a:t> to international chemicals management – a global policy framework to foster sound management of chemicals. Hosted by UN Environmental Programme.</a:t>
            </a:r>
          </a:p>
          <a:p>
            <a:endParaRPr lang="en-GB" baseline="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600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Latest – Malaysia to develop national risk register which include chemical plants </a:t>
            </a:r>
          </a:p>
        </p:txBody>
      </p:sp>
    </p:spTree>
    <p:extLst>
      <p:ext uri="{BB962C8B-B14F-4D97-AF65-F5344CB8AC3E}">
        <p14:creationId xmlns:p14="http://schemas.microsoft.com/office/powerpoint/2010/main" val="337896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575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200"/>
            </a:lvl1pPr>
            <a:lvl2pPr lvl="1">
              <a:spcBef>
                <a:spcPts val="0"/>
              </a:spcBef>
              <a:buSzPct val="100000"/>
              <a:defRPr sz="5200"/>
            </a:lvl2pPr>
            <a:lvl3pPr lvl="2">
              <a:spcBef>
                <a:spcPts val="0"/>
              </a:spcBef>
              <a:buSzPct val="100000"/>
              <a:defRPr sz="5200"/>
            </a:lvl3pPr>
            <a:lvl4pPr lvl="3">
              <a:spcBef>
                <a:spcPts val="0"/>
              </a:spcBef>
              <a:buSzPct val="100000"/>
              <a:defRPr sz="5200"/>
            </a:lvl4pPr>
            <a:lvl5pPr lvl="4">
              <a:spcBef>
                <a:spcPts val="0"/>
              </a:spcBef>
              <a:buSzPct val="100000"/>
              <a:defRPr sz="5200"/>
            </a:lvl5pPr>
            <a:lvl6pPr lvl="5">
              <a:spcBef>
                <a:spcPts val="0"/>
              </a:spcBef>
              <a:buSzPct val="100000"/>
              <a:defRPr sz="5200"/>
            </a:lvl6pPr>
            <a:lvl7pPr lvl="6">
              <a:spcBef>
                <a:spcPts val="0"/>
              </a:spcBef>
              <a:buSzPct val="100000"/>
              <a:defRPr sz="5200"/>
            </a:lvl7pPr>
            <a:lvl8pPr lvl="7">
              <a:spcBef>
                <a:spcPts val="0"/>
              </a:spcBef>
              <a:buSzPct val="100000"/>
              <a:defRPr sz="5200"/>
            </a:lvl8pPr>
            <a:lvl9pPr lvl="8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1pPr>
            <a:lvl2pPr lvl="1" rtl="0">
              <a:spcBef>
                <a:spcPts val="0"/>
              </a:spcBef>
              <a:buClr>
                <a:srgbClr val="222222"/>
              </a:buClr>
              <a:buNone/>
              <a:defRPr/>
            </a:lvl2pPr>
            <a:lvl3pPr lvl="2" rtl="0">
              <a:spcBef>
                <a:spcPts val="0"/>
              </a:spcBef>
              <a:buClr>
                <a:srgbClr val="222222"/>
              </a:buClr>
              <a:buNone/>
              <a:defRPr/>
            </a:lvl3pPr>
            <a:lvl4pPr lvl="3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4pPr>
            <a:lvl5pPr lvl="4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5pPr>
            <a:lvl6pPr lvl="5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6pPr>
            <a:lvl7pPr lvl="6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7pPr>
            <a:lvl8pPr lvl="7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8pPr>
            <a:lvl9pPr lvl="8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Shape 6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3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811658" y="1308354"/>
            <a:ext cx="5778471" cy="2495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600" i="1" dirty="0" smtClean="0"/>
              <a:t>NAP on </a:t>
            </a:r>
            <a:r>
              <a:rPr lang="en-GB" sz="3600" i="1" dirty="0"/>
              <a:t>Chemical Safety and Security Management in Malaysia: Components, Strategies, Implementation Mechanism, Risk Communication and KPI’s</a:t>
            </a:r>
            <a:endParaRPr lang="en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26062" y="4281726"/>
            <a:ext cx="5664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>
                <a:solidFill>
                  <a:schemeClr val="bg1"/>
                </a:solidFill>
              </a:rPr>
              <a:t>Raja Subramaniam, PhD</a:t>
            </a:r>
          </a:p>
          <a:p>
            <a:r>
              <a:rPr lang="en-MY" dirty="0" smtClean="0">
                <a:solidFill>
                  <a:schemeClr val="bg1"/>
                </a:solidFill>
              </a:rPr>
              <a:t>Undersecretary</a:t>
            </a:r>
          </a:p>
          <a:p>
            <a:r>
              <a:rPr lang="en-MY" i="1" dirty="0">
                <a:solidFill>
                  <a:schemeClr val="bg1"/>
                </a:solidFill>
              </a:rPr>
              <a:t>National Authority for Chemical Weapons </a:t>
            </a:r>
            <a:r>
              <a:rPr lang="en-MY" i="1" dirty="0" smtClean="0">
                <a:solidFill>
                  <a:schemeClr val="bg1"/>
                </a:solidFill>
              </a:rPr>
              <a:t>Convention Malaysia</a:t>
            </a:r>
          </a:p>
          <a:p>
            <a:r>
              <a:rPr lang="en-MY" sz="800" i="1" dirty="0" smtClean="0">
                <a:solidFill>
                  <a:schemeClr val="bg1"/>
                </a:solidFill>
              </a:rPr>
              <a:t>			</a:t>
            </a:r>
            <a:endParaRPr lang="en-MY" sz="8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535" y="4428547"/>
            <a:ext cx="732716" cy="71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MY" dirty="0">
                <a:solidFill>
                  <a:schemeClr val="bg1"/>
                </a:solidFill>
                <a:latin typeface="Calibri-Light"/>
              </a:rPr>
              <a:t>Current </a:t>
            </a:r>
            <a:r>
              <a:rPr lang="en-MY" dirty="0" smtClean="0">
                <a:solidFill>
                  <a:schemeClr val="bg1"/>
                </a:solidFill>
                <a:latin typeface="Calibri-Light"/>
              </a:rPr>
              <a:t>Challenges / Gaps </a:t>
            </a:r>
            <a:r>
              <a:rPr lang="en-MY" dirty="0">
                <a:solidFill>
                  <a:schemeClr val="bg1"/>
                </a:solidFill>
                <a:latin typeface="Calibri-Light"/>
              </a:rPr>
              <a:t>- Chemical Safety and Security </a:t>
            </a:r>
            <a:r>
              <a:rPr lang="en-MY" dirty="0" smtClean="0">
                <a:solidFill>
                  <a:schemeClr val="bg1"/>
                </a:solidFill>
                <a:latin typeface="Calibri-Light"/>
              </a:rPr>
              <a:t>Management</a:t>
            </a:r>
            <a:endParaRPr lang="en-MY" dirty="0">
              <a:solidFill>
                <a:schemeClr val="bg1"/>
              </a:solidFill>
              <a:latin typeface="Calibri-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025175"/>
            <a:ext cx="7581900" cy="3648300"/>
          </a:xfrm>
        </p:spPr>
        <p:txBody>
          <a:bodyPr/>
          <a:lstStyle/>
          <a:p>
            <a:endParaRPr lang="en-MY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</a:rPr>
              <a:t>Too many chemicals substances and products put into </a:t>
            </a:r>
            <a:r>
              <a:rPr lang="en-MY" sz="1400" dirty="0" smtClean="0">
                <a:solidFill>
                  <a:schemeClr val="tx1"/>
                </a:solidFill>
              </a:rPr>
              <a:t>market </a:t>
            </a:r>
            <a:r>
              <a:rPr lang="en-MY" sz="1400" dirty="0">
                <a:solidFill>
                  <a:schemeClr val="tx1"/>
                </a:solidFill>
              </a:rPr>
              <a:t>without any knowledge of its risk</a:t>
            </a:r>
          </a:p>
          <a:p>
            <a:pPr algn="just"/>
            <a:endParaRPr lang="en-MY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>
                <a:solidFill>
                  <a:schemeClr val="tx1"/>
                </a:solidFill>
              </a:rPr>
              <a:t>Continued use of chemicals with </a:t>
            </a:r>
            <a:r>
              <a:rPr lang="en-MY" sz="1400" dirty="0" smtClean="0">
                <a:solidFill>
                  <a:schemeClr val="tx1"/>
                </a:solidFill>
              </a:rPr>
              <a:t>dangerous </a:t>
            </a:r>
            <a:r>
              <a:rPr lang="en-MY" sz="1400" dirty="0">
                <a:solidFill>
                  <a:schemeClr val="tx1"/>
                </a:solidFill>
              </a:rPr>
              <a:t>properties such as carcinogen, mutagens and reproductive toxicants as there is no knowledge of its risks</a:t>
            </a:r>
          </a:p>
          <a:p>
            <a:pPr algn="just"/>
            <a:endParaRPr lang="en-MY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/>
              <a:t>Lack of awareness on safe and sustainable way of managing </a:t>
            </a:r>
            <a:r>
              <a:rPr lang="en-MY" sz="1400" dirty="0" smtClean="0"/>
              <a:t>chemicals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 smtClean="0"/>
              <a:t>Lack of skills, knowledge and manpower</a:t>
            </a:r>
            <a:endParaRPr lang="en-MY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 smtClean="0">
                <a:solidFill>
                  <a:schemeClr val="tx1"/>
                </a:solidFill>
              </a:rPr>
              <a:t>Lack of comprehensive </a:t>
            </a:r>
            <a:r>
              <a:rPr lang="en-MY" sz="1400" dirty="0">
                <a:solidFill>
                  <a:schemeClr val="tx1"/>
                </a:solidFill>
              </a:rPr>
              <a:t>security mechanism solution for dual purpose chemicals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 smtClean="0">
                <a:solidFill>
                  <a:schemeClr val="tx1"/>
                </a:solidFill>
              </a:rPr>
              <a:t>Limited </a:t>
            </a:r>
            <a:r>
              <a:rPr lang="en-MY" sz="1400" dirty="0">
                <a:solidFill>
                  <a:schemeClr val="tx1"/>
                </a:solidFill>
              </a:rPr>
              <a:t>chemicals data and inventory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1400" dirty="0"/>
              <a:t>Inadequate financial resources </a:t>
            </a:r>
            <a:endParaRPr lang="en-MY" sz="1400" dirty="0">
              <a:solidFill>
                <a:schemeClr val="tx1"/>
              </a:solidFill>
            </a:endParaRPr>
          </a:p>
          <a:p>
            <a:endParaRPr lang="en-MY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41950"/>
            <a:ext cx="9144001" cy="125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989" y="3482788"/>
            <a:ext cx="42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/>
              <a:t>CHEMICAL SAFETY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2599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1511930"/>
              </p:ext>
            </p:extLst>
          </p:nvPr>
        </p:nvGraphicFramePr>
        <p:xfrm>
          <a:off x="318655" y="110836"/>
          <a:ext cx="8645235" cy="49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2945" y="41565"/>
            <a:ext cx="714894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of National Action Plan on Chemical Management</a:t>
            </a:r>
            <a:endParaRPr lang="en-MY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0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3" y="162205"/>
            <a:ext cx="8592671" cy="48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39089"/>
              </p:ext>
            </p:extLst>
          </p:nvPr>
        </p:nvGraphicFramePr>
        <p:xfrm>
          <a:off x="0" y="-1"/>
          <a:ext cx="9144000" cy="5430983"/>
        </p:xfrm>
        <a:graphic>
          <a:graphicData uri="http://schemas.openxmlformats.org/drawingml/2006/table">
            <a:tbl>
              <a:tblPr firstRow="1" bandRow="1">
                <a:tableStyleId>{B83B7676-A2B4-40EB-B6AB-1E1FB972FDB3}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019">
                <a:tc gridSpan="2"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chemeClr val="bg1"/>
                          </a:solidFill>
                        </a:rPr>
                        <a:t>Action plan for Chemical Management</a:t>
                      </a:r>
                      <a:endParaRPr lang="en-MY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2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pPr algn="ctr"/>
                      <a:r>
                        <a:rPr lang="en-MY" sz="2800" b="1" dirty="0" smtClean="0"/>
                        <a:t>STRATEGY</a:t>
                      </a:r>
                      <a:r>
                        <a:rPr lang="en-MY" sz="2800" b="1" baseline="0" dirty="0" smtClean="0"/>
                        <a:t> 1</a:t>
                      </a:r>
                      <a:endParaRPr lang="en-MY" sz="2800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b="1" dirty="0" smtClean="0"/>
                        <a:t>ACTION PLAN</a:t>
                      </a:r>
                      <a:endParaRPr lang="en-MY" sz="2800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Mainstream Chemical management as part of the National</a:t>
                      </a:r>
                      <a:r>
                        <a:rPr lang="en-MY" sz="2400" baseline="0" dirty="0" smtClean="0"/>
                        <a:t> development planning</a:t>
                      </a:r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MY" sz="2400" dirty="0" smtClean="0"/>
                        <a:t>Incorporate</a:t>
                      </a:r>
                      <a:r>
                        <a:rPr lang="en-MY" sz="2400" baseline="0" dirty="0" smtClean="0"/>
                        <a:t> chemical management in 11</a:t>
                      </a:r>
                      <a:r>
                        <a:rPr lang="en-MY" sz="2400" baseline="30000" dirty="0" smtClean="0"/>
                        <a:t>th</a:t>
                      </a:r>
                      <a:r>
                        <a:rPr lang="en-MY" sz="2400" baseline="0" dirty="0" smtClean="0"/>
                        <a:t> Malaysian Plan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MY" sz="2400" baseline="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en-MY" sz="2400" baseline="0" dirty="0" smtClean="0"/>
                        <a:t>Develop funding mechanism to promote and sustain chemical management</a:t>
                      </a:r>
                      <a:endParaRPr lang="en-MY" sz="24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9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98"/>
            <a:ext cx="9144000" cy="51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1576" cy="51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65881"/>
              </p:ext>
            </p:extLst>
          </p:nvPr>
        </p:nvGraphicFramePr>
        <p:xfrm>
          <a:off x="0" y="-1"/>
          <a:ext cx="9144000" cy="5065223"/>
        </p:xfrm>
        <a:graphic>
          <a:graphicData uri="http://schemas.openxmlformats.org/drawingml/2006/table">
            <a:tbl>
              <a:tblPr firstRow="1" bandRow="1">
                <a:tableStyleId>{B83B7676-A2B4-40EB-B6AB-1E1FB972FDB3}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019">
                <a:tc gridSpan="2"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chemeClr val="bg1"/>
                          </a:solidFill>
                        </a:rPr>
                        <a:t>Action plan for Chemical Management</a:t>
                      </a:r>
                      <a:endParaRPr lang="en-MY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pPr algn="ctr"/>
                      <a:r>
                        <a:rPr lang="en-MY" sz="2800" b="1" dirty="0" smtClean="0"/>
                        <a:t>STRATEGY</a:t>
                      </a:r>
                      <a:r>
                        <a:rPr lang="en-MY" sz="2800" b="1" baseline="0" dirty="0" smtClean="0"/>
                        <a:t> 4</a:t>
                      </a:r>
                      <a:endParaRPr lang="en-MY" sz="2800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b="1" dirty="0" smtClean="0"/>
                        <a:t>ACTION PLAN</a:t>
                      </a:r>
                      <a:endParaRPr lang="en-MY" sz="2800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Promoting Chemical Risk Assessment</a:t>
                      </a:r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baseline="0" dirty="0" smtClean="0"/>
                    </a:p>
                    <a:p>
                      <a:endParaRPr lang="en-MY" sz="24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MY" sz="2400" dirty="0" smtClean="0"/>
                        <a:t>Develop criteria for chemical risks assessment</a:t>
                      </a:r>
                      <a:endParaRPr lang="en-MY" sz="2400" baseline="0" dirty="0" smtClean="0"/>
                    </a:p>
                    <a:p>
                      <a:pPr marL="457200" indent="-457200">
                        <a:buAutoNum type="arabicPeriod"/>
                      </a:pPr>
                      <a:endParaRPr lang="en-MY" sz="2400" baseline="0" dirty="0" smtClean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41588" cy="52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474" y="0"/>
            <a:ext cx="5220000" cy="1159800"/>
          </a:xfrm>
        </p:spPr>
        <p:txBody>
          <a:bodyPr/>
          <a:lstStyle/>
          <a:p>
            <a:r>
              <a:rPr lang="en-MY" dirty="0" smtClean="0"/>
              <a:t>Outlines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474" y="1159800"/>
            <a:ext cx="7541368" cy="31486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MY" i="1" dirty="0" smtClean="0"/>
              <a:t>Definitions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MY" i="1" dirty="0" smtClean="0"/>
              <a:t>Introduction – Chemical Management in Malaysia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MY" i="1" dirty="0" smtClean="0"/>
              <a:t>NAP - Chemical Safety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MY" i="1" dirty="0" smtClean="0"/>
              <a:t>NAP - Chemical Security</a:t>
            </a:r>
          </a:p>
          <a:p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92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41950"/>
            <a:ext cx="9144001" cy="125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989" y="3482788"/>
            <a:ext cx="42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/>
              <a:t>CHEMICAL SECURITY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9576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Gaps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1277625"/>
            <a:ext cx="7938433" cy="3648300"/>
          </a:xfrm>
        </p:spPr>
        <p:txBody>
          <a:bodyPr/>
          <a:lstStyle/>
          <a:p>
            <a:r>
              <a:rPr lang="en-MY" sz="2400" dirty="0"/>
              <a:t>No specific NAP on chemical security</a:t>
            </a:r>
          </a:p>
          <a:p>
            <a:endParaRPr lang="en-MY" sz="2400" dirty="0"/>
          </a:p>
          <a:p>
            <a:r>
              <a:rPr lang="en-MY" sz="2400" dirty="0"/>
              <a:t>No specific legislation directly related/ regulate chemical security</a:t>
            </a:r>
          </a:p>
          <a:p>
            <a:pPr>
              <a:buNone/>
            </a:pPr>
            <a:endParaRPr lang="en-MY" sz="2400" dirty="0"/>
          </a:p>
          <a:p>
            <a:r>
              <a:rPr lang="en-MY" sz="2400" dirty="0"/>
              <a:t>Need to identify which agency will take the lead</a:t>
            </a:r>
          </a:p>
          <a:p>
            <a:pPr>
              <a:buNone/>
            </a:pPr>
            <a:r>
              <a:rPr lang="en-MY" sz="24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50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Current progress in Chemical Security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1277625"/>
            <a:ext cx="7027719" cy="3648300"/>
          </a:xfrm>
        </p:spPr>
        <p:txBody>
          <a:bodyPr/>
          <a:lstStyle/>
          <a:p>
            <a:r>
              <a:rPr lang="en-MY" sz="2400" dirty="0" smtClean="0"/>
              <a:t>Existing laws on chemical security </a:t>
            </a:r>
          </a:p>
          <a:p>
            <a:pPr lvl="2">
              <a:buNone/>
            </a:pPr>
            <a:r>
              <a:rPr lang="en-MY" sz="1800" dirty="0" smtClean="0"/>
              <a:t>          - STA 2010</a:t>
            </a:r>
          </a:p>
          <a:p>
            <a:pPr lvl="2">
              <a:buNone/>
            </a:pPr>
            <a:r>
              <a:rPr lang="en-MY" sz="1800" dirty="0" smtClean="0"/>
              <a:t>          - CWC Act Malaysia 2005</a:t>
            </a:r>
          </a:p>
          <a:p>
            <a:pPr lvl="2">
              <a:buNone/>
            </a:pPr>
            <a:r>
              <a:rPr lang="en-MY" sz="1800" dirty="0"/>
              <a:t> </a:t>
            </a:r>
            <a:r>
              <a:rPr lang="en-MY" sz="1800" dirty="0" smtClean="0"/>
              <a:t>         - Explosive Act 1957</a:t>
            </a:r>
          </a:p>
          <a:p>
            <a:pPr lvl="2">
              <a:buNone/>
            </a:pPr>
            <a:endParaRPr lang="en-MY" sz="1800" dirty="0" smtClean="0"/>
          </a:p>
          <a:p>
            <a:endParaRPr lang="en-MY" sz="2400" dirty="0"/>
          </a:p>
          <a:p>
            <a:r>
              <a:rPr lang="en-MY" sz="2400" dirty="0" smtClean="0"/>
              <a:t>Vehicles carrying Dangerous Good Rules 2015</a:t>
            </a:r>
          </a:p>
          <a:p>
            <a:endParaRPr lang="en-MY" sz="2400" dirty="0" smtClean="0"/>
          </a:p>
          <a:p>
            <a:r>
              <a:rPr lang="en-MY" sz="2400" dirty="0" smtClean="0"/>
              <a:t>Responsible care, 7</a:t>
            </a:r>
            <a:r>
              <a:rPr lang="en-MY" sz="2400" baseline="30000" dirty="0" smtClean="0"/>
              <a:t>th</a:t>
            </a:r>
            <a:r>
              <a:rPr lang="en-MY" sz="2400" dirty="0" smtClean="0"/>
              <a:t> code on chemical security</a:t>
            </a:r>
            <a:endParaRPr lang="en-MY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91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2023623"/>
              </p:ext>
            </p:extLst>
          </p:nvPr>
        </p:nvGraphicFramePr>
        <p:xfrm>
          <a:off x="221672" y="1218722"/>
          <a:ext cx="8811491" cy="460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618" y="158883"/>
            <a:ext cx="1144800" cy="1777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672" y="111166"/>
            <a:ext cx="6739414" cy="18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4" y="416245"/>
            <a:ext cx="6498336" cy="443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50" y="2472455"/>
            <a:ext cx="405558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800" dirty="0" smtClean="0">
                <a:solidFill>
                  <a:srgbClr val="F06F04"/>
                </a:solidFill>
              </a:rPr>
              <a:t> THANK YOU</a:t>
            </a:r>
            <a:endParaRPr lang="en-MY" sz="4800" dirty="0">
              <a:solidFill>
                <a:srgbClr val="F06F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164842"/>
            <a:ext cx="57626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Arial" panose="020B0604020202020204" pitchFamily="34" charset="0"/>
              </a:rPr>
              <a:t>Definition </a:t>
            </a:r>
            <a:r>
              <a:rPr lang="en-US" sz="1500" b="1" i="1" dirty="0" smtClean="0">
                <a:latin typeface="Arial" panose="020B0604020202020204" pitchFamily="34" charset="0"/>
              </a:rPr>
              <a:t>(</a:t>
            </a:r>
            <a:r>
              <a:rPr lang="en-US" sz="1500" i="1" dirty="0" smtClean="0">
                <a:latin typeface="Arial" panose="020B0604020202020204" pitchFamily="34" charset="0"/>
              </a:rPr>
              <a:t>Ref</a:t>
            </a:r>
            <a:r>
              <a:rPr lang="en-US" sz="1500" i="1" dirty="0">
                <a:latin typeface="Arial" panose="020B0604020202020204" pitchFamily="34" charset="0"/>
              </a:rPr>
              <a:t>: : https://www.opcw.org</a:t>
            </a:r>
            <a:r>
              <a:rPr lang="en-US" sz="1500" i="1" dirty="0" smtClean="0">
                <a:latin typeface="Arial" panose="020B0604020202020204" pitchFamily="34" charset="0"/>
              </a:rPr>
              <a:t>/)</a:t>
            </a:r>
            <a:endParaRPr lang="id-ID" sz="1500" i="1" dirty="0"/>
          </a:p>
          <a:p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b="1" dirty="0" smtClean="0">
                <a:latin typeface="Arial" panose="020B0604020202020204" pitchFamily="34" charset="0"/>
              </a:rPr>
              <a:t>Chemical safety</a:t>
            </a:r>
            <a:r>
              <a:rPr lang="en-US" sz="1500" dirty="0" smtClean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n-US" sz="1500" dirty="0" smtClean="0">
                <a:latin typeface="Arial" panose="020B0604020202020204" pitchFamily="34" charset="0"/>
              </a:rPr>
              <a:t>- measures </a:t>
            </a:r>
            <a:r>
              <a:rPr lang="en-US" sz="1500" dirty="0">
                <a:latin typeface="Arial" panose="020B0604020202020204" pitchFamily="34" charset="0"/>
              </a:rPr>
              <a:t>to prevent </a:t>
            </a:r>
            <a:r>
              <a:rPr lang="en-US" sz="1500" b="1" dirty="0">
                <a:latin typeface="Arial" panose="020B0604020202020204" pitchFamily="34" charset="0"/>
              </a:rPr>
              <a:t>non-deliberate releases </a:t>
            </a:r>
            <a:r>
              <a:rPr lang="en-US" sz="1500" dirty="0">
                <a:latin typeface="Arial" panose="020B0604020202020204" pitchFamily="34" charset="0"/>
              </a:rPr>
              <a:t>of toxic chemicals into the environment and to mitigate the impact if such events occur. </a:t>
            </a:r>
            <a:endParaRPr lang="en-US" sz="1500" dirty="0" smtClean="0">
              <a:latin typeface="Arial" panose="020B0604020202020204" pitchFamily="34" charset="0"/>
            </a:endParaRPr>
          </a:p>
          <a:p>
            <a:pPr algn="just"/>
            <a:endParaRPr lang="en-US" sz="1500" dirty="0" smtClean="0">
              <a:latin typeface="Arial" panose="020B0604020202020204" pitchFamily="34" charset="0"/>
            </a:endParaRPr>
          </a:p>
          <a:p>
            <a:pPr algn="just"/>
            <a:r>
              <a:rPr lang="en-US" sz="1500" dirty="0" smtClean="0">
                <a:latin typeface="Arial" panose="020B0604020202020204" pitchFamily="34" charset="0"/>
              </a:rPr>
              <a:t>- </a:t>
            </a:r>
            <a:r>
              <a:rPr lang="en-US" sz="1500" dirty="0">
                <a:latin typeface="Arial" panose="020B0604020202020204" pitchFamily="34" charset="0"/>
              </a:rPr>
              <a:t>comprises disciplines such as occupational safety, public safety, process safety, environment safety, consumer safety and transport safety. </a:t>
            </a:r>
          </a:p>
          <a:p>
            <a:pPr algn="just"/>
            <a:endParaRPr lang="en-US" sz="1500" dirty="0">
              <a:latin typeface="Arial" panose="020B0604020202020204" pitchFamily="34" charset="0"/>
            </a:endParaRPr>
          </a:p>
          <a:p>
            <a:pPr algn="just"/>
            <a:r>
              <a:rPr lang="en-US" sz="1500" b="1" dirty="0" smtClean="0">
                <a:latin typeface="Arial" panose="020B0604020202020204" pitchFamily="34" charset="0"/>
              </a:rPr>
              <a:t>Chemical security</a:t>
            </a:r>
          </a:p>
          <a:p>
            <a:pPr algn="just"/>
            <a:r>
              <a:rPr lang="en-US" sz="1500" dirty="0" smtClean="0">
                <a:latin typeface="Arial" panose="020B0604020202020204" pitchFamily="34" charset="0"/>
              </a:rPr>
              <a:t>- measures </a:t>
            </a:r>
            <a:r>
              <a:rPr lang="en-US" sz="1500" dirty="0">
                <a:latin typeface="Arial" panose="020B0604020202020204" pitchFamily="34" charset="0"/>
              </a:rPr>
              <a:t>to prevent </a:t>
            </a:r>
            <a:r>
              <a:rPr lang="en-US" sz="1500" b="1" dirty="0">
                <a:latin typeface="Arial" panose="020B0604020202020204" pitchFamily="34" charset="0"/>
              </a:rPr>
              <a:t>deliberate releases </a:t>
            </a:r>
            <a:r>
              <a:rPr lang="en-US" sz="1500" dirty="0">
                <a:latin typeface="Arial" panose="020B0604020202020204" pitchFamily="34" charset="0"/>
              </a:rPr>
              <a:t>of toxic chemicals and to mitigate the impact if such events occur</a:t>
            </a:r>
            <a:r>
              <a:rPr lang="en-US" sz="15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1500" dirty="0" smtClean="0">
              <a:latin typeface="Arial" panose="020B0604020202020204" pitchFamily="34" charset="0"/>
            </a:endParaRPr>
          </a:p>
          <a:p>
            <a:pPr algn="just"/>
            <a:r>
              <a:rPr lang="en-US" sz="1500" dirty="0" smtClean="0">
                <a:latin typeface="Arial" panose="020B0604020202020204" pitchFamily="34" charset="0"/>
              </a:rPr>
              <a:t>- it </a:t>
            </a:r>
            <a:r>
              <a:rPr lang="en-US" sz="1500" dirty="0">
                <a:latin typeface="Arial" panose="020B0604020202020204" pitchFamily="34" charset="0"/>
              </a:rPr>
              <a:t>also includes policies to prevent attempts to acquire toxic chemicals or chemical weapons precursors. </a:t>
            </a:r>
            <a:endParaRPr lang="en-US" sz="1500" dirty="0" smtClean="0">
              <a:latin typeface="Arial" panose="020B0604020202020204" pitchFamily="34" charset="0"/>
            </a:endParaRPr>
          </a:p>
          <a:p>
            <a:endParaRPr lang="en-US" sz="15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5" y="228600"/>
            <a:ext cx="6123468" cy="459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57975" y="-143352"/>
            <a:ext cx="24860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Malaysia – very vibrant chemical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6% of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 sectors – </a:t>
            </a:r>
            <a:r>
              <a:rPr lang="en-GB" dirty="0" err="1" smtClean="0"/>
              <a:t>oleochemicals</a:t>
            </a:r>
            <a:r>
              <a:rPr lang="en-GB" dirty="0" smtClean="0"/>
              <a:t> and petrochemicals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Larger  chem. industries </a:t>
            </a:r>
            <a:r>
              <a:rPr lang="en-GB" dirty="0"/>
              <a:t>represent larger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Huge challenge to govern </a:t>
            </a:r>
            <a:r>
              <a:rPr lang="en-GB" smtClean="0"/>
              <a:t>chemical </a:t>
            </a:r>
            <a:r>
              <a:rPr lang="en-GB" smtClean="0"/>
              <a:t>safety/security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Chemical safety and security in Malaysia – self regulated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Most initiatives from industry itself</a:t>
            </a:r>
          </a:p>
          <a:p>
            <a:endParaRPr lang="en-GB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61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8652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1325" y="247650"/>
            <a:ext cx="21145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Chemical life cycles – 5 components</a:t>
            </a:r>
          </a:p>
          <a:p>
            <a:endParaRPr lang="en-GB" dirty="0"/>
          </a:p>
          <a:p>
            <a:r>
              <a:rPr lang="en-GB" dirty="0" smtClean="0"/>
              <a:t>To manage these components, Malaysia has been focusing on cradle to grave type management</a:t>
            </a:r>
          </a:p>
          <a:p>
            <a:endParaRPr lang="en-GB" dirty="0"/>
          </a:p>
          <a:p>
            <a:r>
              <a:rPr lang="en-GB" dirty="0" smtClean="0"/>
              <a:t>Recently, cradle to cradle which is more sustainable</a:t>
            </a:r>
          </a:p>
          <a:p>
            <a:endParaRPr lang="en-GB" dirty="0"/>
          </a:p>
          <a:p>
            <a:r>
              <a:rPr lang="en-GB" dirty="0" smtClean="0"/>
              <a:t>Emphasizing on 3R, zero product defects, JIT manufacturing, continual process improvement, use of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22883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1017" y="401782"/>
            <a:ext cx="227820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LEGISLATIVE </a:t>
            </a:r>
            <a:r>
              <a:rPr lang="en-MY" dirty="0"/>
              <a:t>COVERAGE </a:t>
            </a:r>
            <a:r>
              <a:rPr lang="en-MY" dirty="0" smtClean="0"/>
              <a:t>FOR CHEMICAL </a:t>
            </a:r>
            <a:r>
              <a:rPr lang="en-MY" dirty="0"/>
              <a:t>SAFETY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CRADLE TO GRAVE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IMPORT/EXPORT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INCLUDE ERP – TERRORISM / DISASTER MGMT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9 GOVERNMENT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1" y="232172"/>
            <a:ext cx="6551468" cy="43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Current Progress in Chemical Management in Malaysia 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04900" y="999594"/>
            <a:ext cx="7372350" cy="3648300"/>
          </a:xfrm>
        </p:spPr>
        <p:txBody>
          <a:bodyPr/>
          <a:lstStyle/>
          <a:p>
            <a:pPr>
              <a:buNone/>
            </a:pPr>
            <a:r>
              <a:rPr lang="en-MY" sz="1400" b="1" dirty="0" smtClean="0"/>
              <a:t>Actively participated </a:t>
            </a:r>
            <a:r>
              <a:rPr lang="en-MY" sz="1400" dirty="0" smtClean="0"/>
              <a:t>in various international events (P61 EU CBRN </a:t>
            </a:r>
            <a:r>
              <a:rPr lang="en-MY" sz="1400" dirty="0" err="1" smtClean="0"/>
              <a:t>CoE</a:t>
            </a:r>
            <a:r>
              <a:rPr lang="en-MY" sz="1400" dirty="0" smtClean="0"/>
              <a:t>, SAICM, APEC Chemical Dialogue and Chemical Working Groups</a:t>
            </a:r>
            <a:r>
              <a:rPr lang="en-MY" sz="1400" dirty="0"/>
              <a:t>);</a:t>
            </a:r>
          </a:p>
          <a:p>
            <a:endParaRPr lang="en-MY" sz="1400" dirty="0"/>
          </a:p>
          <a:p>
            <a:pPr>
              <a:buNone/>
            </a:pPr>
            <a:r>
              <a:rPr lang="en-MY" sz="1400" dirty="0" smtClean="0"/>
              <a:t>Important </a:t>
            </a:r>
            <a:r>
              <a:rPr lang="en-MY" sz="1400" b="1" dirty="0" smtClean="0"/>
              <a:t>committees</a:t>
            </a:r>
            <a:r>
              <a:rPr lang="en-MY" sz="1400" dirty="0" smtClean="0"/>
              <a:t> were formed</a:t>
            </a:r>
            <a:r>
              <a:rPr lang="en-MY" sz="1400" dirty="0"/>
              <a:t>:</a:t>
            </a:r>
          </a:p>
          <a:p>
            <a:r>
              <a:rPr lang="en-MY" sz="1400" dirty="0" smtClean="0"/>
              <a:t>Environmentally Hazardous Substances Steering Committee (EHSSC)</a:t>
            </a:r>
          </a:p>
          <a:p>
            <a:r>
              <a:rPr lang="en-MY" sz="1400" dirty="0" smtClean="0"/>
              <a:t>National Coordinating Committee on implementation of Global Harmonized System </a:t>
            </a:r>
          </a:p>
          <a:p>
            <a:r>
              <a:rPr lang="en-MY" sz="1400" dirty="0" smtClean="0"/>
              <a:t>Pesticides Board Meeting</a:t>
            </a:r>
          </a:p>
          <a:p>
            <a:r>
              <a:rPr lang="en-MY" sz="1400" dirty="0" smtClean="0"/>
              <a:t>National Mercury Steering Committee </a:t>
            </a:r>
          </a:p>
          <a:p>
            <a:endParaRPr lang="en-MY" sz="1400" dirty="0"/>
          </a:p>
          <a:p>
            <a:pPr>
              <a:buNone/>
            </a:pPr>
            <a:r>
              <a:rPr lang="en-MY" sz="1400" b="1" dirty="0" smtClean="0"/>
              <a:t>Central database</a:t>
            </a:r>
            <a:r>
              <a:rPr lang="en-MY" sz="1400" dirty="0" smtClean="0"/>
              <a:t>:</a:t>
            </a:r>
            <a:endParaRPr lang="en-MY" sz="1400" dirty="0"/>
          </a:p>
          <a:p>
            <a:r>
              <a:rPr lang="en-MY" sz="1400" dirty="0"/>
              <a:t>•</a:t>
            </a:r>
            <a:r>
              <a:rPr lang="en-MY" sz="1400" dirty="0" smtClean="0"/>
              <a:t>online EHS Notification and registration scheme as a voluntary basis</a:t>
            </a:r>
            <a:r>
              <a:rPr lang="en-MY" sz="1400" dirty="0"/>
              <a:t>;</a:t>
            </a:r>
          </a:p>
          <a:p>
            <a:r>
              <a:rPr lang="en-MY" sz="1400" dirty="0"/>
              <a:t>•</a:t>
            </a:r>
            <a:r>
              <a:rPr lang="en-MY" sz="1400" dirty="0" smtClean="0"/>
              <a:t>CIMS online systems for chemical safety at workplace as a mandatory scheme;</a:t>
            </a:r>
          </a:p>
          <a:p>
            <a:r>
              <a:rPr lang="en-MY" sz="1400" dirty="0"/>
              <a:t>Pesticides Registration by Pesticides Board</a:t>
            </a:r>
          </a:p>
          <a:p>
            <a:endParaRPr lang="en-MY" sz="1400" dirty="0"/>
          </a:p>
          <a:p>
            <a:pPr>
              <a:buNone/>
            </a:pPr>
            <a:r>
              <a:rPr lang="en-MY" sz="1400" b="1" dirty="0" smtClean="0"/>
              <a:t>Risk assessment</a:t>
            </a:r>
            <a:r>
              <a:rPr lang="en-MY" sz="1400" dirty="0"/>
              <a:t>:</a:t>
            </a:r>
          </a:p>
          <a:p>
            <a:r>
              <a:rPr lang="en-MY" sz="1400" dirty="0"/>
              <a:t>•</a:t>
            </a:r>
            <a:r>
              <a:rPr lang="en-MY" sz="1400" dirty="0" smtClean="0"/>
              <a:t>Chemical Health Risk Assessment by Department of Occupational Safety and Health</a:t>
            </a:r>
          </a:p>
          <a:p>
            <a:r>
              <a:rPr lang="en-MY" sz="1400" dirty="0" smtClean="0"/>
              <a:t>National Hazard mapping</a:t>
            </a:r>
          </a:p>
          <a:p>
            <a:r>
              <a:rPr lang="en-MY" sz="1400" dirty="0" smtClean="0"/>
              <a:t>National Risk Register</a:t>
            </a:r>
            <a:endParaRPr lang="en-MY" sz="1400" dirty="0"/>
          </a:p>
          <a:p>
            <a:pPr>
              <a:buNone/>
            </a:pPr>
            <a:endParaRPr lang="en-MY" sz="1400" dirty="0"/>
          </a:p>
          <a:p>
            <a:endParaRPr lang="en-MY" sz="1400" dirty="0" smtClean="0"/>
          </a:p>
          <a:p>
            <a:pPr>
              <a:buNone/>
            </a:pPr>
            <a:endParaRPr lang="en-MY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0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18" t="19768" r="30125" b="37422"/>
          <a:stretch/>
        </p:blipFill>
        <p:spPr>
          <a:xfrm>
            <a:off x="266699" y="2105025"/>
            <a:ext cx="8486775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82" t="63734" r="38109" b="12094"/>
          <a:stretch/>
        </p:blipFill>
        <p:spPr>
          <a:xfrm>
            <a:off x="266699" y="354330"/>
            <a:ext cx="8255509" cy="1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Current Progress in Chemical Management in Malaysia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277625"/>
            <a:ext cx="6210300" cy="3648300"/>
          </a:xfrm>
        </p:spPr>
        <p:txBody>
          <a:bodyPr/>
          <a:lstStyle/>
          <a:p>
            <a:endParaRPr lang="en-MY" sz="1400" dirty="0"/>
          </a:p>
          <a:p>
            <a:r>
              <a:rPr lang="en-MY" sz="1400" b="1" dirty="0" smtClean="0"/>
              <a:t>Hazard communication</a:t>
            </a:r>
            <a:r>
              <a:rPr lang="en-MY" sz="1400" dirty="0" smtClean="0"/>
              <a:t> – implemented Global Harmonized System (GHS) Classification System for registration of imports , transportation and safe handling of chemicals and hazardous substances; and</a:t>
            </a:r>
            <a:endParaRPr lang="en-MY" sz="1400" dirty="0"/>
          </a:p>
          <a:p>
            <a:endParaRPr lang="en-MY" sz="1400" dirty="0"/>
          </a:p>
          <a:p>
            <a:r>
              <a:rPr lang="en-MY" sz="1400" b="1" dirty="0" smtClean="0"/>
              <a:t>Training modules</a:t>
            </a:r>
            <a:r>
              <a:rPr lang="en-MY" sz="1400" dirty="0" smtClean="0"/>
              <a:t>–</a:t>
            </a:r>
            <a:r>
              <a:rPr lang="en-MY" sz="1400" dirty="0" err="1" smtClean="0"/>
              <a:t>EiMas</a:t>
            </a:r>
            <a:r>
              <a:rPr lang="en-MY" sz="1400" dirty="0" smtClean="0"/>
              <a:t> under </a:t>
            </a:r>
            <a:r>
              <a:rPr lang="en-MY" sz="1400" dirty="0" err="1" smtClean="0"/>
              <a:t>Dept</a:t>
            </a:r>
            <a:r>
              <a:rPr lang="en-MY" sz="1400" dirty="0" smtClean="0"/>
              <a:t> of Environment and Malaysian Technical Cooperation Programme has developed few training modules for chemicals management</a:t>
            </a:r>
          </a:p>
          <a:p>
            <a:endParaRPr lang="en-MY" sz="1400" dirty="0"/>
          </a:p>
          <a:p>
            <a:pPr>
              <a:buNone/>
            </a:pPr>
            <a:endParaRPr lang="en-MY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39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13507</TotalTime>
  <Words>1377</Words>
  <Application>Microsoft Office PowerPoint</Application>
  <PresentationFormat>On-screen Show (16:9)</PresentationFormat>
  <Paragraphs>205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Wingdings</vt:lpstr>
      <vt:lpstr>Calibri-Light</vt:lpstr>
      <vt:lpstr>Roboto</vt:lpstr>
      <vt:lpstr>Arial</vt:lpstr>
      <vt:lpstr>Dosis</vt:lpstr>
      <vt:lpstr>William template</vt:lpstr>
      <vt:lpstr>NAP on Chemical Safety and Security Management in Malaysia: Components, Strategies, Implementation Mechanism, Risk Communication and KPI’s</vt:lpstr>
      <vt:lpstr>Outlines</vt:lpstr>
      <vt:lpstr>PowerPoint Presentation</vt:lpstr>
      <vt:lpstr>PowerPoint Presentation</vt:lpstr>
      <vt:lpstr>PowerPoint Presentation</vt:lpstr>
      <vt:lpstr>PowerPoint Presentation</vt:lpstr>
      <vt:lpstr>Current Progress in Chemical Management in Malaysia </vt:lpstr>
      <vt:lpstr>PowerPoint Presentation</vt:lpstr>
      <vt:lpstr>Current Progress in Chemical Management in Malaysia </vt:lpstr>
      <vt:lpstr>Current Challenges / Gaps - Chemical Safety and Security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Gaps</vt:lpstr>
      <vt:lpstr>Current progress in Chemical Security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SECURITY EFFORTS IN MALAYSIA</dc:title>
  <dc:creator>Mohd.Nazri Mustafa</dc:creator>
  <cp:lastModifiedBy>User</cp:lastModifiedBy>
  <cp:revision>163</cp:revision>
  <cp:lastPrinted>2020-01-28T08:50:46Z</cp:lastPrinted>
  <dcterms:modified xsi:type="dcterms:W3CDTF">2020-02-05T04:03:04Z</dcterms:modified>
</cp:coreProperties>
</file>